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308" r:id="rId2"/>
    <p:sldId id="263" r:id="rId3"/>
    <p:sldId id="264" r:id="rId4"/>
    <p:sldId id="277" r:id="rId5"/>
    <p:sldId id="275" r:id="rId6"/>
    <p:sldId id="266" r:id="rId7"/>
    <p:sldId id="270" r:id="rId8"/>
    <p:sldId id="271" r:id="rId9"/>
    <p:sldId id="268" r:id="rId10"/>
    <p:sldId id="272" r:id="rId11"/>
    <p:sldId id="274" r:id="rId12"/>
    <p:sldId id="288" r:id="rId13"/>
    <p:sldId id="276" r:id="rId14"/>
    <p:sldId id="278" r:id="rId15"/>
    <p:sldId id="280" r:id="rId16"/>
    <p:sldId id="279" r:id="rId17"/>
    <p:sldId id="281" r:id="rId18"/>
    <p:sldId id="282" r:id="rId19"/>
    <p:sldId id="283" r:id="rId20"/>
    <p:sldId id="284" r:id="rId21"/>
    <p:sldId id="286" r:id="rId22"/>
    <p:sldId id="287" r:id="rId23"/>
    <p:sldId id="291" r:id="rId24"/>
    <p:sldId id="304" r:id="rId25"/>
    <p:sldId id="305" r:id="rId26"/>
    <p:sldId id="290" r:id="rId27"/>
    <p:sldId id="293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6" r:id="rId36"/>
    <p:sldId id="302" r:id="rId37"/>
    <p:sldId id="303" r:id="rId38"/>
    <p:sldId id="307" r:id="rId3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Neven" initials="GN" lastIdx="1" clrIdx="0">
    <p:extLst>
      <p:ext uri="{19B8F6BF-5375-455C-9EA6-DF929625EA0E}">
        <p15:presenceInfo xmlns:p15="http://schemas.microsoft.com/office/powerpoint/2012/main" userId="0fcc2520423894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03B"/>
    <a:srgbClr val="8CC63E"/>
    <a:srgbClr val="ED1E79"/>
    <a:srgbClr val="595959"/>
    <a:srgbClr val="B3B3B3"/>
    <a:srgbClr val="29AAE3"/>
    <a:srgbClr val="662E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4" autoAdjust="0"/>
    <p:restoredTop sz="94660"/>
  </p:normalViewPr>
  <p:slideViewPr>
    <p:cSldViewPr snapToGrid="0">
      <p:cViewPr>
        <p:scale>
          <a:sx n="107" d="100"/>
          <a:sy n="107" d="100"/>
        </p:scale>
        <p:origin x="622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1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7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4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2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DBDA7AD4-799A-492E-992F-C3AA78DB502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78593"/>
            <a:ext cx="9144000" cy="5322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6;p13">
            <a:extLst>
              <a:ext uri="{FF2B5EF4-FFF2-40B4-BE49-F238E27FC236}">
                <a16:creationId xmlns:a16="http://schemas.microsoft.com/office/drawing/2014/main" id="{D2FE6D1E-1318-4FDE-8499-8CA1DAACEBD2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1554" y="202233"/>
            <a:ext cx="2962275" cy="17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900869"/>
            <a:ext cx="8520600" cy="1063712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0275" y="315175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BB03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704A9-CEBD-4A79-BCEE-BC139050C2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64252" y="581311"/>
            <a:ext cx="1169409" cy="11664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Google Shape;19;p4">
            <a:extLst>
              <a:ext uri="{FF2B5EF4-FFF2-40B4-BE49-F238E27FC236}">
                <a16:creationId xmlns:a16="http://schemas.microsoft.com/office/drawing/2014/main" id="{C6B5B360-D200-4D45-A33D-3953C11BFC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8479" y="46538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;p4">
            <a:extLst>
              <a:ext uri="{FF2B5EF4-FFF2-40B4-BE49-F238E27FC236}">
                <a16:creationId xmlns:a16="http://schemas.microsoft.com/office/drawing/2014/main" id="{71417AA7-D96F-47C9-9076-A13B56F326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8479" y="46538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DBDA7AD4-799A-492E-992F-C3AA78DB502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6;p13">
            <a:extLst>
              <a:ext uri="{FF2B5EF4-FFF2-40B4-BE49-F238E27FC236}">
                <a16:creationId xmlns:a16="http://schemas.microsoft.com/office/drawing/2014/main" id="{D2FE6D1E-1318-4FDE-8499-8CA1DAACEBD2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775" y="220650"/>
            <a:ext cx="2962275" cy="17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900869"/>
            <a:ext cx="8520600" cy="1063712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0275" y="315175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BB03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405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8479" y="46538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37E9117-DEB6-4CB7-89E2-667CBE06566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Google Shape;78;p16">
            <a:extLst>
              <a:ext uri="{FF2B5EF4-FFF2-40B4-BE49-F238E27FC236}">
                <a16:creationId xmlns:a16="http://schemas.microsoft.com/office/drawing/2014/main" id="{E35EABD9-AF6F-465D-B7ED-D988ADDB5A15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9875" y="4455347"/>
            <a:ext cx="1134130" cy="6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19;p4">
            <a:extLst>
              <a:ext uri="{FF2B5EF4-FFF2-40B4-BE49-F238E27FC236}">
                <a16:creationId xmlns:a16="http://schemas.microsoft.com/office/drawing/2014/main" id="{9790B42D-DA9C-4826-BCCD-A065C08D34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8479" y="46538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Google Shape;19;p4">
            <a:extLst>
              <a:ext uri="{FF2B5EF4-FFF2-40B4-BE49-F238E27FC236}">
                <a16:creationId xmlns:a16="http://schemas.microsoft.com/office/drawing/2014/main" id="{579F79A0-4546-4480-B50A-8EE56F593A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8479" y="46538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Google Shape;19;p4">
            <a:extLst>
              <a:ext uri="{FF2B5EF4-FFF2-40B4-BE49-F238E27FC236}">
                <a16:creationId xmlns:a16="http://schemas.microsoft.com/office/drawing/2014/main" id="{FFBED8A4-76A0-4C21-95A5-0CBA073D4A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8479" y="46538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7">
            <a:extLst>
              <a:ext uri="{FF2B5EF4-FFF2-40B4-BE49-F238E27FC236}">
                <a16:creationId xmlns:a16="http://schemas.microsoft.com/office/drawing/2014/main" id="{9F94327F-E9CC-4CC5-9100-FD6C8D959F5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175" y="0"/>
            <a:ext cx="9162350" cy="521392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26645" y="331595"/>
            <a:ext cx="8778240" cy="1509227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4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Google Shape;19;p4">
            <a:extLst>
              <a:ext uri="{FF2B5EF4-FFF2-40B4-BE49-F238E27FC236}">
                <a16:creationId xmlns:a16="http://schemas.microsoft.com/office/drawing/2014/main" id="{F5511B9D-81E0-4718-B030-42582E5086C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8479" y="46538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C555535-3197-426D-9A32-B73E20FD5E4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Google Shape;19;p4">
            <a:extLst>
              <a:ext uri="{FF2B5EF4-FFF2-40B4-BE49-F238E27FC236}">
                <a16:creationId xmlns:a16="http://schemas.microsoft.com/office/drawing/2014/main" id="{83180475-A23A-4A11-92EF-A817F3D66E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8479" y="46538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5" name="Google Shape;19;p4">
            <a:extLst>
              <a:ext uri="{FF2B5EF4-FFF2-40B4-BE49-F238E27FC236}">
                <a16:creationId xmlns:a16="http://schemas.microsoft.com/office/drawing/2014/main" id="{10AE76F1-04A8-42EF-8F0D-35AE82DCAB6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98479" y="46538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oogle Shape;78;p16">
            <a:extLst>
              <a:ext uri="{FF2B5EF4-FFF2-40B4-BE49-F238E27FC236}">
                <a16:creationId xmlns:a16="http://schemas.microsoft.com/office/drawing/2014/main" id="{498A7DE9-CFDF-4F6C-8E1F-0FED7FECF3F6}"/>
              </a:ext>
            </a:extLst>
          </p:cNvPr>
          <p:cNvPicPr preferRelativeResize="0"/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09875" y="4455347"/>
            <a:ext cx="1134130" cy="679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F66CA4-8758-4EDA-B143-E9A15F0CBA04}"/>
              </a:ext>
            </a:extLst>
          </p:cNvPr>
          <p:cNvSpPr txBox="1"/>
          <p:nvPr/>
        </p:nvSpPr>
        <p:spPr>
          <a:xfrm>
            <a:off x="0" y="2273165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Compact Multi-Signatures for Smaller Blockchains</a:t>
            </a:r>
            <a:endParaRPr lang="en-US" sz="3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Boneh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(Stanford University)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Manu Drijvers (DFINITY)</a:t>
            </a:r>
          </a:p>
          <a:p>
            <a:pPr algn="ctr"/>
            <a:r>
              <a:rPr lang="en-US" sz="20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Gregory Neven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(DFINITY)</a:t>
            </a: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  <a:p>
            <a:pPr algn="ctr"/>
            <a:r>
              <a:rPr lang="en-US" sz="1800" b="0" i="0" u="none" strike="noStrike" cap="none" dirty="0">
                <a:solidFill>
                  <a:srgbClr val="FBB03B"/>
                </a:solidFill>
                <a:latin typeface="Arial"/>
                <a:ea typeface="Arial"/>
                <a:cs typeface="Arial"/>
                <a:sym typeface="Arial"/>
              </a:rPr>
              <a:t>To appear at ASIACRYPT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C67FD4-05FD-4FAE-8765-15EA3A7AD5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9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C4CC-6F09-40C7-8EA3-68194044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445025"/>
            <a:ext cx="8783095" cy="572700"/>
          </a:xfrm>
        </p:spPr>
        <p:txBody>
          <a:bodyPr/>
          <a:lstStyle/>
          <a:p>
            <a:r>
              <a:rPr lang="en-US" sz="2400" dirty="0"/>
              <a:t>What </a:t>
            </a:r>
            <a:r>
              <a:rPr lang="en-US" sz="2400" dirty="0">
                <a:solidFill>
                  <a:srgbClr val="ED1E79"/>
                </a:solidFill>
              </a:rPr>
              <a:t>accountable-subgroup</a:t>
            </a:r>
            <a:r>
              <a:rPr lang="en-US" sz="2400" dirty="0"/>
              <a:t> multi-signatures can do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3CFDB8-EA9E-45AD-BAC3-9DBE340F96E0}"/>
              </a:ext>
            </a:extLst>
          </p:cNvPr>
          <p:cNvSpPr/>
          <p:nvPr/>
        </p:nvSpPr>
        <p:spPr>
          <a:xfrm>
            <a:off x="1163496" y="2128333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143F5-E457-40E9-A69E-1F08A5A3A1F8}"/>
              </a:ext>
            </a:extLst>
          </p:cNvPr>
          <p:cNvSpPr txBox="1"/>
          <p:nvPr/>
        </p:nvSpPr>
        <p:spPr>
          <a:xfrm>
            <a:off x="510461" y="2160392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369466-4477-4DEA-84AA-415A5397E95D}"/>
              </a:ext>
            </a:extLst>
          </p:cNvPr>
          <p:cNvSpPr/>
          <p:nvPr/>
        </p:nvSpPr>
        <p:spPr>
          <a:xfrm>
            <a:off x="2423242" y="2128333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5DF80-F38C-4EB0-B717-AACFD3F19037}"/>
              </a:ext>
            </a:extLst>
          </p:cNvPr>
          <p:cNvSpPr txBox="1"/>
          <p:nvPr/>
        </p:nvSpPr>
        <p:spPr>
          <a:xfrm>
            <a:off x="3497032" y="2161889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C788F4-568D-40B3-8D9A-928F8E46A054}"/>
              </a:ext>
            </a:extLst>
          </p:cNvPr>
          <p:cNvSpPr/>
          <p:nvPr/>
        </p:nvSpPr>
        <p:spPr>
          <a:xfrm>
            <a:off x="4256326" y="2126836"/>
            <a:ext cx="1562798" cy="4026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H(script), value</a:t>
            </a:r>
            <a:endParaRPr lang="en-US" sz="16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56F16-B03B-4B71-BC00-AE591DADA13C}"/>
              </a:ext>
            </a:extLst>
          </p:cNvPr>
          <p:cNvSpPr txBox="1"/>
          <p:nvPr/>
        </p:nvSpPr>
        <p:spPr>
          <a:xfrm>
            <a:off x="7642508" y="2133970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CD8017-FEA7-403F-82C8-0C2CF2572EA9}"/>
              </a:ext>
            </a:extLst>
          </p:cNvPr>
          <p:cNvSpPr/>
          <p:nvPr/>
        </p:nvSpPr>
        <p:spPr>
          <a:xfrm>
            <a:off x="1163495" y="2963562"/>
            <a:ext cx="2636587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pointer, script, parameters</a:t>
            </a:r>
            <a:endParaRPr lang="en-US" sz="16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3F7FF-E58C-4AEF-99EB-CD8BE512DF1F}"/>
              </a:ext>
            </a:extLst>
          </p:cNvPr>
          <p:cNvSpPr txBox="1"/>
          <p:nvPr/>
        </p:nvSpPr>
        <p:spPr>
          <a:xfrm>
            <a:off x="510461" y="2995621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BDF1A0-79E0-4E48-8860-BDE3F5695FD0}"/>
              </a:ext>
            </a:extLst>
          </p:cNvPr>
          <p:cNvSpPr/>
          <p:nvPr/>
        </p:nvSpPr>
        <p:spPr>
          <a:xfrm>
            <a:off x="3955545" y="2959892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3C2F7-01EF-4243-8883-A09256ABA6D2}"/>
              </a:ext>
            </a:extLst>
          </p:cNvPr>
          <p:cNvSpPr txBox="1"/>
          <p:nvPr/>
        </p:nvSpPr>
        <p:spPr>
          <a:xfrm>
            <a:off x="5029335" y="2993448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A74211-8005-4B16-B3FB-A1FF824C9A47}"/>
              </a:ext>
            </a:extLst>
          </p:cNvPr>
          <p:cNvSpPr/>
          <p:nvPr/>
        </p:nvSpPr>
        <p:spPr>
          <a:xfrm>
            <a:off x="5788629" y="2958395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249E21-C071-44EE-BEAA-AEC99EACD0D6}"/>
              </a:ext>
            </a:extLst>
          </p:cNvPr>
          <p:cNvSpPr/>
          <p:nvPr/>
        </p:nvSpPr>
        <p:spPr>
          <a:xfrm>
            <a:off x="7048376" y="2959892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13C2D-3385-43CE-860B-B013449D492B}"/>
              </a:ext>
            </a:extLst>
          </p:cNvPr>
          <p:cNvSpPr txBox="1"/>
          <p:nvPr/>
        </p:nvSpPr>
        <p:spPr>
          <a:xfrm>
            <a:off x="8126447" y="2990454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C30409-770E-4064-B033-CF0BC72DE352}"/>
              </a:ext>
            </a:extLst>
          </p:cNvPr>
          <p:cNvSpPr/>
          <p:nvPr/>
        </p:nvSpPr>
        <p:spPr>
          <a:xfrm>
            <a:off x="5974584" y="2126836"/>
            <a:ext cx="1494552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H(pk</a:t>
            </a:r>
            <a:r>
              <a:rPr lang="en-US" sz="1600" baseline="-25000" dirty="0"/>
              <a:t>2</a:t>
            </a:r>
            <a:r>
              <a:rPr lang="en-US" sz="1600" dirty="0"/>
              <a:t>), value</a:t>
            </a:r>
            <a:r>
              <a:rPr lang="en-US" sz="1600" baseline="-25000" dirty="0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86EE6-B5F9-486E-8E75-422D269FF10B}"/>
              </a:ext>
            </a:extLst>
          </p:cNvPr>
          <p:cNvSpPr/>
          <p:nvPr/>
        </p:nvSpPr>
        <p:spPr>
          <a:xfrm>
            <a:off x="1264164" y="3048466"/>
            <a:ext cx="671119" cy="285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85DDAE92-AECF-48D7-81BF-C1A1B9A7571B}"/>
              </a:ext>
            </a:extLst>
          </p:cNvPr>
          <p:cNvCxnSpPr>
            <a:cxnSpLocks/>
            <a:stCxn id="18" idx="0"/>
            <a:endCxn id="7" idx="2"/>
          </p:cNvCxnSpPr>
          <p:nvPr/>
        </p:nvCxnSpPr>
        <p:spPr>
          <a:xfrm rot="5400000" flipH="1" flipV="1">
            <a:off x="3059245" y="1069987"/>
            <a:ext cx="518958" cy="34380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B9D196F8-43E6-4CB8-A429-F746FC18B39C}"/>
              </a:ext>
            </a:extLst>
          </p:cNvPr>
          <p:cNvSpPr/>
          <p:nvPr/>
        </p:nvSpPr>
        <p:spPr>
          <a:xfrm>
            <a:off x="367849" y="3511586"/>
            <a:ext cx="1979802" cy="351323"/>
          </a:xfrm>
          <a:prstGeom prst="wedgeRectCallout">
            <a:avLst>
              <a:gd name="adj1" fmla="val 47345"/>
              <a:gd name="adj2" fmla="val -10703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n, </a:t>
            </a:r>
            <a:r>
              <a:rPr lang="en-US" sz="1600" dirty="0">
                <a:solidFill>
                  <a:srgbClr val="ED1E79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, pk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,…,</a:t>
            </a:r>
            <a:r>
              <a:rPr lang="en-US" sz="1600" dirty="0" err="1">
                <a:solidFill>
                  <a:schemeClr val="tx1"/>
                </a:solidFill>
              </a:rPr>
              <a:t>pk</a:t>
            </a:r>
            <a:r>
              <a:rPr lang="en-US" sz="1600" baseline="-25000" dirty="0" err="1">
                <a:solidFill>
                  <a:schemeClr val="tx1"/>
                </a:solidFill>
              </a:rPr>
              <a:t>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03C59C-E1AE-498C-979A-A0B85D406D45}"/>
              </a:ext>
            </a:extLst>
          </p:cNvPr>
          <p:cNvCxnSpPr/>
          <p:nvPr/>
        </p:nvCxnSpPr>
        <p:spPr>
          <a:xfrm>
            <a:off x="1107570" y="3706450"/>
            <a:ext cx="984305" cy="0"/>
          </a:xfrm>
          <a:prstGeom prst="line">
            <a:avLst/>
          </a:prstGeom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A76ECEE-A21A-480E-A457-20DA4A844F12}"/>
              </a:ext>
            </a:extLst>
          </p:cNvPr>
          <p:cNvSpPr/>
          <p:nvPr/>
        </p:nvSpPr>
        <p:spPr>
          <a:xfrm>
            <a:off x="1264164" y="3838984"/>
            <a:ext cx="514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ED1E79"/>
                </a:solidFill>
              </a:rPr>
              <a:t>apk</a:t>
            </a:r>
            <a:endParaRPr lang="en-US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224B01-7176-45F8-9523-5345ADB3FADA}"/>
              </a:ext>
            </a:extLst>
          </p:cNvPr>
          <p:cNvSpPr/>
          <p:nvPr/>
        </p:nvSpPr>
        <p:spPr>
          <a:xfrm>
            <a:off x="3644241" y="3870990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ED1E79"/>
                </a:solidFill>
              </a:rPr>
              <a:t>σ</a:t>
            </a:r>
            <a:endParaRPr 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FB1950-B4B8-4F4C-B0A3-CD10B01893AE}"/>
              </a:ext>
            </a:extLst>
          </p:cNvPr>
          <p:cNvSpPr txBox="1"/>
          <p:nvPr/>
        </p:nvSpPr>
        <p:spPr>
          <a:xfrm>
            <a:off x="311699" y="1132837"/>
            <a:ext cx="3823462" cy="646331"/>
          </a:xfrm>
          <a:prstGeom prst="rect">
            <a:avLst/>
          </a:prstGeom>
          <a:noFill/>
          <a:ln w="34925">
            <a:solidFill>
              <a:srgbClr val="FBB03B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ED1E79"/>
                </a:solidFill>
              </a:rPr>
              <a:t>First</a:t>
            </a:r>
            <a:r>
              <a:rPr lang="en-US" sz="1800" b="1" dirty="0">
                <a:solidFill>
                  <a:srgbClr val="595959"/>
                </a:solidFill>
              </a:rPr>
              <a:t> fixed-size ASM for any </a:t>
            </a:r>
            <a:r>
              <a:rPr lang="en-US" sz="1800" b="1" dirty="0" err="1">
                <a:solidFill>
                  <a:srgbClr val="595959"/>
                </a:solidFill>
              </a:rPr>
              <a:t>n,t</a:t>
            </a:r>
            <a:r>
              <a:rPr lang="en-US" sz="1800" b="1" dirty="0">
                <a:solidFill>
                  <a:srgbClr val="595959"/>
                </a:solidFill>
              </a:rPr>
              <a:t>:</a:t>
            </a:r>
          </a:p>
          <a:p>
            <a:r>
              <a:rPr lang="en-US" sz="1800" b="1" dirty="0">
                <a:solidFill>
                  <a:srgbClr val="595959"/>
                </a:solidFill>
              </a:rPr>
              <a:t>verify based on S plus 192 bytes</a:t>
            </a:r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8742F27A-F38A-4C06-96B8-5C2AE7D765E2}"/>
              </a:ext>
            </a:extLst>
          </p:cNvPr>
          <p:cNvSpPr/>
          <p:nvPr/>
        </p:nvSpPr>
        <p:spPr>
          <a:xfrm>
            <a:off x="4770762" y="1679337"/>
            <a:ext cx="1979802" cy="351323"/>
          </a:xfrm>
          <a:prstGeom prst="wedgeRectCallout">
            <a:avLst>
              <a:gd name="adj1" fmla="val -47570"/>
              <a:gd name="adj2" fmla="val 10548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H(n, t, </a:t>
            </a:r>
            <a:r>
              <a:rPr lang="en-US" sz="1600" dirty="0" err="1">
                <a:solidFill>
                  <a:schemeClr val="tx1"/>
                </a:solidFill>
              </a:rPr>
              <a:t>apk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ACE57952-7BF3-4D5B-8967-D5852F877219}"/>
              </a:ext>
            </a:extLst>
          </p:cNvPr>
          <p:cNvSpPr/>
          <p:nvPr/>
        </p:nvSpPr>
        <p:spPr>
          <a:xfrm>
            <a:off x="3072170" y="3530788"/>
            <a:ext cx="1256697" cy="351323"/>
          </a:xfrm>
          <a:prstGeom prst="wedgeRectCallout">
            <a:avLst>
              <a:gd name="adj1" fmla="val -49265"/>
              <a:gd name="adj2" fmla="val -11658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95959"/>
                </a:solidFill>
              </a:rPr>
              <a:t>S, s</a:t>
            </a:r>
            <a:r>
              <a:rPr lang="en-US" sz="1600" baseline="-25000" dirty="0">
                <a:solidFill>
                  <a:srgbClr val="595959"/>
                </a:solidFill>
              </a:rPr>
              <a:t>1</a:t>
            </a:r>
            <a:r>
              <a:rPr lang="en-US" sz="1600" dirty="0">
                <a:solidFill>
                  <a:srgbClr val="595959"/>
                </a:solidFill>
              </a:rPr>
              <a:t>,…,</a:t>
            </a:r>
            <a:r>
              <a:rPr lang="en-US" sz="1600" dirty="0" err="1">
                <a:solidFill>
                  <a:srgbClr val="595959"/>
                </a:solidFill>
              </a:rPr>
              <a:t>s</a:t>
            </a:r>
            <a:r>
              <a:rPr lang="en-US" sz="1600" baseline="-25000" dirty="0" err="1">
                <a:solidFill>
                  <a:srgbClr val="595959"/>
                </a:solidFill>
              </a:rPr>
              <a:t>t</a:t>
            </a:r>
            <a:endParaRPr lang="en-US" sz="1600" dirty="0">
              <a:solidFill>
                <a:srgbClr val="595959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F58639-139A-4039-B09B-5119BC2EB4E0}"/>
              </a:ext>
            </a:extLst>
          </p:cNvPr>
          <p:cNvCxnSpPr>
            <a:cxnSpLocks/>
          </p:cNvCxnSpPr>
          <p:nvPr/>
        </p:nvCxnSpPr>
        <p:spPr>
          <a:xfrm>
            <a:off x="3467027" y="3733088"/>
            <a:ext cx="748569" cy="0"/>
          </a:xfrm>
          <a:prstGeom prst="line">
            <a:avLst/>
          </a:prstGeom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3B39C9BE-2E95-4B9E-912D-F0759369943A}"/>
              </a:ext>
            </a:extLst>
          </p:cNvPr>
          <p:cNvSpPr/>
          <p:nvPr/>
        </p:nvSpPr>
        <p:spPr>
          <a:xfrm>
            <a:off x="525953" y="4263423"/>
            <a:ext cx="1131722" cy="687812"/>
          </a:xfrm>
          <a:prstGeom prst="wedgeRoundRectCallout">
            <a:avLst>
              <a:gd name="adj1" fmla="val 39446"/>
              <a:gd name="adj2" fmla="val -69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 group element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5CEFDEED-E28D-429E-9D50-E8F2EDFFDA47}"/>
              </a:ext>
            </a:extLst>
          </p:cNvPr>
          <p:cNvSpPr/>
          <p:nvPr/>
        </p:nvSpPr>
        <p:spPr>
          <a:xfrm>
            <a:off x="3799893" y="4263423"/>
            <a:ext cx="1131722" cy="687812"/>
          </a:xfrm>
          <a:prstGeom prst="wedgeRoundRectCallout">
            <a:avLst>
              <a:gd name="adj1" fmla="val -42006"/>
              <a:gd name="adj2" fmla="val -699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 group elements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364B43-255F-476E-B4F1-7A35A9E2EF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531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C4CC-6F09-40C7-8EA3-68194044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partially aggregate ASM can do for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3CFDB8-EA9E-45AD-BAC3-9DBE340F96E0}"/>
              </a:ext>
            </a:extLst>
          </p:cNvPr>
          <p:cNvSpPr/>
          <p:nvPr/>
        </p:nvSpPr>
        <p:spPr>
          <a:xfrm>
            <a:off x="1163496" y="2128333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143F5-E457-40E9-A69E-1F08A5A3A1F8}"/>
              </a:ext>
            </a:extLst>
          </p:cNvPr>
          <p:cNvSpPr txBox="1"/>
          <p:nvPr/>
        </p:nvSpPr>
        <p:spPr>
          <a:xfrm>
            <a:off x="510461" y="2160392"/>
            <a:ext cx="597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369466-4477-4DEA-84AA-415A5397E95D}"/>
              </a:ext>
            </a:extLst>
          </p:cNvPr>
          <p:cNvSpPr/>
          <p:nvPr/>
        </p:nvSpPr>
        <p:spPr>
          <a:xfrm>
            <a:off x="2423242" y="2128333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5DF80-F38C-4EB0-B717-AACFD3F19037}"/>
              </a:ext>
            </a:extLst>
          </p:cNvPr>
          <p:cNvSpPr txBox="1"/>
          <p:nvPr/>
        </p:nvSpPr>
        <p:spPr>
          <a:xfrm>
            <a:off x="3497032" y="2161889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C788F4-568D-40B3-8D9A-928F8E46A054}"/>
              </a:ext>
            </a:extLst>
          </p:cNvPr>
          <p:cNvSpPr/>
          <p:nvPr/>
        </p:nvSpPr>
        <p:spPr>
          <a:xfrm>
            <a:off x="4256326" y="2126836"/>
            <a:ext cx="1562798" cy="4026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H(script), value</a:t>
            </a:r>
            <a:endParaRPr lang="en-US" sz="16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56F16-B03B-4B71-BC00-AE591DADA13C}"/>
              </a:ext>
            </a:extLst>
          </p:cNvPr>
          <p:cNvSpPr txBox="1"/>
          <p:nvPr/>
        </p:nvSpPr>
        <p:spPr>
          <a:xfrm>
            <a:off x="7642508" y="2133970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CD8017-FEA7-403F-82C8-0C2CF2572EA9}"/>
              </a:ext>
            </a:extLst>
          </p:cNvPr>
          <p:cNvSpPr/>
          <p:nvPr/>
        </p:nvSpPr>
        <p:spPr>
          <a:xfrm>
            <a:off x="1163495" y="2963562"/>
            <a:ext cx="2636587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pointer, script, parameters</a:t>
            </a:r>
            <a:endParaRPr lang="en-US" sz="16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3F7FF-E58C-4AEF-99EB-CD8BE512DF1F}"/>
              </a:ext>
            </a:extLst>
          </p:cNvPr>
          <p:cNvSpPr txBox="1"/>
          <p:nvPr/>
        </p:nvSpPr>
        <p:spPr>
          <a:xfrm>
            <a:off x="510461" y="2995621"/>
            <a:ext cx="597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BDF1A0-79E0-4E48-8860-BDE3F5695FD0}"/>
              </a:ext>
            </a:extLst>
          </p:cNvPr>
          <p:cNvSpPr/>
          <p:nvPr/>
        </p:nvSpPr>
        <p:spPr>
          <a:xfrm>
            <a:off x="3955545" y="2959892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3C2F7-01EF-4243-8883-A09256ABA6D2}"/>
              </a:ext>
            </a:extLst>
          </p:cNvPr>
          <p:cNvSpPr txBox="1"/>
          <p:nvPr/>
        </p:nvSpPr>
        <p:spPr>
          <a:xfrm>
            <a:off x="5029335" y="2993448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A74211-8005-4B16-B3FB-A1FF824C9A47}"/>
              </a:ext>
            </a:extLst>
          </p:cNvPr>
          <p:cNvSpPr/>
          <p:nvPr/>
        </p:nvSpPr>
        <p:spPr>
          <a:xfrm>
            <a:off x="5788629" y="2958395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249E21-C071-44EE-BEAA-AEC99EACD0D6}"/>
              </a:ext>
            </a:extLst>
          </p:cNvPr>
          <p:cNvSpPr/>
          <p:nvPr/>
        </p:nvSpPr>
        <p:spPr>
          <a:xfrm>
            <a:off x="7048376" y="2959892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13C2D-3385-43CE-860B-B013449D492B}"/>
              </a:ext>
            </a:extLst>
          </p:cNvPr>
          <p:cNvSpPr txBox="1"/>
          <p:nvPr/>
        </p:nvSpPr>
        <p:spPr>
          <a:xfrm>
            <a:off x="8126447" y="2990454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C30409-770E-4064-B033-CF0BC72DE352}"/>
              </a:ext>
            </a:extLst>
          </p:cNvPr>
          <p:cNvSpPr/>
          <p:nvPr/>
        </p:nvSpPr>
        <p:spPr>
          <a:xfrm>
            <a:off x="5974584" y="2126836"/>
            <a:ext cx="1494552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H(pk</a:t>
            </a:r>
            <a:r>
              <a:rPr lang="en-US" sz="1600" baseline="-25000" dirty="0"/>
              <a:t>2</a:t>
            </a:r>
            <a:r>
              <a:rPr lang="en-US" sz="1600" dirty="0"/>
              <a:t>), value</a:t>
            </a:r>
            <a:r>
              <a:rPr lang="en-US" sz="1600" baseline="-25000" dirty="0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86EE6-B5F9-486E-8E75-422D269FF10B}"/>
              </a:ext>
            </a:extLst>
          </p:cNvPr>
          <p:cNvSpPr/>
          <p:nvPr/>
        </p:nvSpPr>
        <p:spPr>
          <a:xfrm>
            <a:off x="1264164" y="3048466"/>
            <a:ext cx="671119" cy="285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85DDAE92-AECF-48D7-81BF-C1A1B9A7571B}"/>
              </a:ext>
            </a:extLst>
          </p:cNvPr>
          <p:cNvCxnSpPr>
            <a:cxnSpLocks/>
            <a:stCxn id="18" idx="0"/>
            <a:endCxn id="7" idx="2"/>
          </p:cNvCxnSpPr>
          <p:nvPr/>
        </p:nvCxnSpPr>
        <p:spPr>
          <a:xfrm rot="5400000" flipH="1" flipV="1">
            <a:off x="3059245" y="1069987"/>
            <a:ext cx="518958" cy="34380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B9D196F8-43E6-4CB8-A429-F746FC18B39C}"/>
              </a:ext>
            </a:extLst>
          </p:cNvPr>
          <p:cNvSpPr/>
          <p:nvPr/>
        </p:nvSpPr>
        <p:spPr>
          <a:xfrm>
            <a:off x="609821" y="3511586"/>
            <a:ext cx="1979802" cy="351323"/>
          </a:xfrm>
          <a:prstGeom prst="wedgeRectCallout">
            <a:avLst>
              <a:gd name="adj1" fmla="val 35904"/>
              <a:gd name="adj2" fmla="val -10942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n, </a:t>
            </a:r>
            <a:r>
              <a:rPr lang="en-US" sz="1600" dirty="0">
                <a:solidFill>
                  <a:srgbClr val="ED1E79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, pk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,…,</a:t>
            </a:r>
            <a:r>
              <a:rPr lang="en-US" sz="1600" dirty="0" err="1">
                <a:solidFill>
                  <a:schemeClr val="tx1"/>
                </a:solidFill>
              </a:rPr>
              <a:t>pk</a:t>
            </a:r>
            <a:r>
              <a:rPr lang="en-US" sz="1600" baseline="-25000" dirty="0" err="1">
                <a:solidFill>
                  <a:schemeClr val="tx1"/>
                </a:solidFill>
              </a:rPr>
              <a:t>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03C59C-E1AE-498C-979A-A0B85D406D45}"/>
              </a:ext>
            </a:extLst>
          </p:cNvPr>
          <p:cNvCxnSpPr/>
          <p:nvPr/>
        </p:nvCxnSpPr>
        <p:spPr>
          <a:xfrm>
            <a:off x="1107570" y="3706450"/>
            <a:ext cx="984305" cy="0"/>
          </a:xfrm>
          <a:prstGeom prst="line">
            <a:avLst/>
          </a:prstGeom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A76ECEE-A21A-480E-A457-20DA4A844F12}"/>
              </a:ext>
            </a:extLst>
          </p:cNvPr>
          <p:cNvSpPr/>
          <p:nvPr/>
        </p:nvSpPr>
        <p:spPr>
          <a:xfrm>
            <a:off x="1342279" y="3838984"/>
            <a:ext cx="514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ED1E79"/>
                </a:solidFill>
              </a:rPr>
              <a:t>apk</a:t>
            </a:r>
            <a:endParaRPr lang="en-US" sz="1600" dirty="0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57B1CF0D-75A2-4A28-B607-A2FC9B4197FB}"/>
              </a:ext>
            </a:extLst>
          </p:cNvPr>
          <p:cNvSpPr/>
          <p:nvPr/>
        </p:nvSpPr>
        <p:spPr>
          <a:xfrm>
            <a:off x="346548" y="2126836"/>
            <a:ext cx="221367" cy="2534608"/>
          </a:xfrm>
          <a:prstGeom prst="leftBrace">
            <a:avLst>
              <a:gd name="adj1" fmla="val 53610"/>
              <a:gd name="adj2" fmla="val 50000"/>
            </a:avLst>
          </a:prstGeom>
          <a:noFill/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E1B52F-6D42-4E72-BCDE-70CA24CFAA36}"/>
              </a:ext>
            </a:extLst>
          </p:cNvPr>
          <p:cNvSpPr/>
          <p:nvPr/>
        </p:nvSpPr>
        <p:spPr>
          <a:xfrm>
            <a:off x="-2238" y="3224863"/>
            <a:ext cx="386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dirty="0">
                <a:solidFill>
                  <a:srgbClr val="ED1E79"/>
                </a:solidFill>
              </a:rPr>
              <a:t>Σ</a:t>
            </a:r>
            <a:r>
              <a:rPr lang="en-US" sz="1600" baseline="-25000" dirty="0">
                <a:solidFill>
                  <a:srgbClr val="ED1E79"/>
                </a:solidFill>
              </a:rPr>
              <a:t>1</a:t>
            </a:r>
            <a:endParaRPr lang="en-US" sz="1600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CC0BFA-0EEC-4C8D-84CD-18E99B7970DB}"/>
              </a:ext>
            </a:extLst>
          </p:cNvPr>
          <p:cNvSpPr txBox="1"/>
          <p:nvPr/>
        </p:nvSpPr>
        <p:spPr>
          <a:xfrm>
            <a:off x="510460" y="4322890"/>
            <a:ext cx="653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 </a:t>
            </a:r>
            <a:r>
              <a:rPr lang="en-US" sz="1600" dirty="0" err="1"/>
              <a:t>tx</a:t>
            </a:r>
            <a:endParaRPr lang="en-US" sz="1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0BEA7B-E589-4CE4-8DA6-93CAEC6EC49C}"/>
              </a:ext>
            </a:extLst>
          </p:cNvPr>
          <p:cNvSpPr txBox="1"/>
          <p:nvPr/>
        </p:nvSpPr>
        <p:spPr>
          <a:xfrm rot="5400000">
            <a:off x="634164" y="3960292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1CEDED-BD4E-453C-A61D-0F386A9DFA8D}"/>
              </a:ext>
            </a:extLst>
          </p:cNvPr>
          <p:cNvSpPr txBox="1"/>
          <p:nvPr/>
        </p:nvSpPr>
        <p:spPr>
          <a:xfrm>
            <a:off x="311699" y="1132837"/>
            <a:ext cx="431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595959"/>
                </a:solidFill>
              </a:rPr>
              <a:t>Further (partially) compress signatures across inputs/</a:t>
            </a:r>
            <a:r>
              <a:rPr lang="en-US" sz="1800" b="1" dirty="0" err="1">
                <a:solidFill>
                  <a:srgbClr val="595959"/>
                </a:solidFill>
              </a:rPr>
              <a:t>txs</a:t>
            </a:r>
            <a:endParaRPr lang="en-US" sz="1800" b="1" dirty="0">
              <a:solidFill>
                <a:srgbClr val="595959"/>
              </a:solidFill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DF1DC012-9A4D-4C1D-8DF5-8F761A1508A2}"/>
              </a:ext>
            </a:extLst>
          </p:cNvPr>
          <p:cNvSpPr/>
          <p:nvPr/>
        </p:nvSpPr>
        <p:spPr>
          <a:xfrm>
            <a:off x="1107570" y="4227675"/>
            <a:ext cx="1002132" cy="647874"/>
          </a:xfrm>
          <a:prstGeom prst="wedgeRoundRectCallout">
            <a:avLst>
              <a:gd name="adj1" fmla="val -132286"/>
              <a:gd name="adj2" fmla="val -1492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 group element</a:t>
            </a: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AD162DD7-3575-4259-8D06-C39F904DF72D}"/>
              </a:ext>
            </a:extLst>
          </p:cNvPr>
          <p:cNvSpPr/>
          <p:nvPr/>
        </p:nvSpPr>
        <p:spPr>
          <a:xfrm>
            <a:off x="4770762" y="1679337"/>
            <a:ext cx="1979802" cy="351323"/>
          </a:xfrm>
          <a:prstGeom prst="wedgeRectCallout">
            <a:avLst>
              <a:gd name="adj1" fmla="val -47570"/>
              <a:gd name="adj2" fmla="val 10548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H(n, t, </a:t>
            </a:r>
            <a:r>
              <a:rPr lang="en-US" sz="1600" dirty="0" err="1">
                <a:solidFill>
                  <a:schemeClr val="tx1"/>
                </a:solidFill>
              </a:rPr>
              <a:t>apk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73E23BB-C99A-4917-8C4A-6458F4FCEE86}"/>
              </a:ext>
            </a:extLst>
          </p:cNvPr>
          <p:cNvSpPr/>
          <p:nvPr/>
        </p:nvSpPr>
        <p:spPr>
          <a:xfrm>
            <a:off x="3606571" y="3870990"/>
            <a:ext cx="386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dirty="0">
                <a:solidFill>
                  <a:srgbClr val="ED1E79"/>
                </a:solidFill>
              </a:rPr>
              <a:t>Σ</a:t>
            </a:r>
            <a:r>
              <a:rPr lang="en-US" sz="1600" baseline="-25000" dirty="0">
                <a:solidFill>
                  <a:srgbClr val="ED1E79"/>
                </a:solidFill>
              </a:rPr>
              <a:t>0</a:t>
            </a:r>
            <a:endParaRPr lang="en-US" sz="1600" baseline="-25000" dirty="0"/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5398E49E-F2DE-4766-8938-8F7D16371DAB}"/>
              </a:ext>
            </a:extLst>
          </p:cNvPr>
          <p:cNvSpPr/>
          <p:nvPr/>
        </p:nvSpPr>
        <p:spPr>
          <a:xfrm>
            <a:off x="3072170" y="3530788"/>
            <a:ext cx="1256697" cy="351323"/>
          </a:xfrm>
          <a:prstGeom prst="wedgeRectCallout">
            <a:avLst>
              <a:gd name="adj1" fmla="val -49265"/>
              <a:gd name="adj2" fmla="val -11658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95959"/>
                </a:solidFill>
              </a:rPr>
              <a:t>S, s</a:t>
            </a:r>
            <a:r>
              <a:rPr lang="en-US" sz="1600" baseline="-25000" dirty="0">
                <a:solidFill>
                  <a:srgbClr val="595959"/>
                </a:solidFill>
              </a:rPr>
              <a:t>1</a:t>
            </a:r>
            <a:r>
              <a:rPr lang="en-US" sz="1600" dirty="0">
                <a:solidFill>
                  <a:srgbClr val="595959"/>
                </a:solidFill>
              </a:rPr>
              <a:t>,…,</a:t>
            </a:r>
            <a:r>
              <a:rPr lang="en-US" sz="1600" dirty="0" err="1">
                <a:solidFill>
                  <a:srgbClr val="595959"/>
                </a:solidFill>
              </a:rPr>
              <a:t>s</a:t>
            </a:r>
            <a:r>
              <a:rPr lang="en-US" sz="1600" baseline="-25000" dirty="0" err="1">
                <a:solidFill>
                  <a:srgbClr val="595959"/>
                </a:solidFill>
              </a:rPr>
              <a:t>t</a:t>
            </a:r>
            <a:endParaRPr lang="en-US" sz="1600" dirty="0">
              <a:solidFill>
                <a:srgbClr val="595959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3659643-6028-408E-ADA1-E7057AF6DA04}"/>
              </a:ext>
            </a:extLst>
          </p:cNvPr>
          <p:cNvCxnSpPr>
            <a:cxnSpLocks/>
          </p:cNvCxnSpPr>
          <p:nvPr/>
        </p:nvCxnSpPr>
        <p:spPr>
          <a:xfrm>
            <a:off x="3467027" y="3733088"/>
            <a:ext cx="748569" cy="0"/>
          </a:xfrm>
          <a:prstGeom prst="line">
            <a:avLst/>
          </a:prstGeom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A5D6192E-3846-42BB-A9C1-7478C4789075}"/>
              </a:ext>
            </a:extLst>
          </p:cNvPr>
          <p:cNvSpPr/>
          <p:nvPr/>
        </p:nvSpPr>
        <p:spPr>
          <a:xfrm>
            <a:off x="3897613" y="4270827"/>
            <a:ext cx="1131722" cy="687812"/>
          </a:xfrm>
          <a:prstGeom prst="wedgeRoundRectCallout">
            <a:avLst>
              <a:gd name="adj1" fmla="val -42006"/>
              <a:gd name="adj2" fmla="val -699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 group element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126DDA-FB19-464C-879F-901132A034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3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6D16-5C92-4E6C-A6DF-956D56F2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 size per block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C5E3C-FA2F-4D8E-A8BB-1792A0D10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577589"/>
            <a:ext cx="8520600" cy="991285"/>
          </a:xfrm>
        </p:spPr>
        <p:txBody>
          <a:bodyPr/>
          <a:lstStyle/>
          <a:p>
            <a:pPr marL="114300" indent="0">
              <a:buNone/>
            </a:pPr>
            <a:r>
              <a:rPr lang="en-US" dirty="0" err="1"/>
              <a:t>tx</a:t>
            </a:r>
            <a:r>
              <a:rPr lang="en-US" dirty="0"/>
              <a:t> = 1500 , </a:t>
            </a:r>
            <a:r>
              <a:rPr lang="en-US" dirty="0" err="1"/>
              <a:t>inp</a:t>
            </a:r>
            <a:r>
              <a:rPr lang="en-US" dirty="0"/>
              <a:t> = 3 , n = t = 3</a:t>
            </a:r>
          </a:p>
          <a:p>
            <a:pPr marL="114300" indent="0">
              <a:buNone/>
            </a:pPr>
            <a:r>
              <a:rPr lang="en-US" dirty="0"/>
              <a:t>Non-pairings curve secp256k1: |G| = |</a:t>
            </a:r>
            <a:r>
              <a:rPr lang="en-US" dirty="0" err="1"/>
              <a:t>Z</a:t>
            </a:r>
            <a:r>
              <a:rPr lang="en-US" baseline="-25000" dirty="0" err="1"/>
              <a:t>q</a:t>
            </a:r>
            <a:r>
              <a:rPr lang="en-US" dirty="0"/>
              <a:t>| = 32B</a:t>
            </a:r>
          </a:p>
          <a:p>
            <a:pPr marL="114300" indent="0">
              <a:buNone/>
            </a:pPr>
            <a:r>
              <a:rPr lang="en-US" dirty="0"/>
              <a:t>Pairings curve BLS381: |G</a:t>
            </a:r>
            <a:r>
              <a:rPr lang="en-US" baseline="-25000" dirty="0"/>
              <a:t>1</a:t>
            </a:r>
            <a:r>
              <a:rPr lang="en-US" dirty="0"/>
              <a:t>| = 96B, |G</a:t>
            </a:r>
            <a:r>
              <a:rPr lang="en-US" baseline="-25000" dirty="0"/>
              <a:t>2</a:t>
            </a:r>
            <a:r>
              <a:rPr lang="en-US" dirty="0"/>
              <a:t>| = 48B, |</a:t>
            </a:r>
            <a:r>
              <a:rPr lang="en-US" dirty="0" err="1"/>
              <a:t>Z</a:t>
            </a:r>
            <a:r>
              <a:rPr lang="en-US" baseline="-25000" dirty="0" err="1"/>
              <a:t>q</a:t>
            </a:r>
            <a:r>
              <a:rPr lang="en-US" dirty="0"/>
              <a:t>| = 32B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7DE0E-99C9-466F-943E-2F4C69CBA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187"/>
            <a:ext cx="9144000" cy="24194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18EE19-223B-432D-8416-3F0B1A51C6D4}"/>
              </a:ext>
            </a:extLst>
          </p:cNvPr>
          <p:cNvCxnSpPr/>
          <p:nvPr/>
        </p:nvCxnSpPr>
        <p:spPr>
          <a:xfrm>
            <a:off x="81445" y="2928301"/>
            <a:ext cx="8966302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7470E21-EC96-4008-AEBF-B034D528E26A}"/>
              </a:ext>
            </a:extLst>
          </p:cNvPr>
          <p:cNvSpPr/>
          <p:nvPr/>
        </p:nvSpPr>
        <p:spPr>
          <a:xfrm>
            <a:off x="6611541" y="1250156"/>
            <a:ext cx="1214437" cy="167805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CB022-5139-4E63-9A55-0C83D52CA9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8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52CDE-A4A7-4717-82B1-E81FFD3D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2ABD-CD7B-4C40-A5EF-5818DC89A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Background: Discrete logarithms and pairings</a:t>
            </a:r>
          </a:p>
          <a:p>
            <a:pPr>
              <a:spcAft>
                <a:spcPts val="1200"/>
              </a:spcAft>
            </a:pPr>
            <a:r>
              <a:rPr lang="en-US" dirty="0"/>
              <a:t>BLS signatures and rogue-key attacks</a:t>
            </a:r>
          </a:p>
          <a:p>
            <a:pPr>
              <a:spcAft>
                <a:spcPts val="1200"/>
              </a:spcAft>
            </a:pPr>
            <a:r>
              <a:rPr lang="en-US" dirty="0"/>
              <a:t>Secure multi-sig</a:t>
            </a:r>
            <a:r>
              <a:rPr lang="en-US" dirty="0">
                <a:solidFill>
                  <a:srgbClr val="595959"/>
                </a:solidFill>
              </a:rPr>
              <a:t>n</a:t>
            </a:r>
            <a:r>
              <a:rPr lang="en-US" dirty="0"/>
              <a:t>atures with key aggregation</a:t>
            </a:r>
          </a:p>
          <a:p>
            <a:pPr>
              <a:spcAft>
                <a:spcPts val="1200"/>
              </a:spcAft>
            </a:pPr>
            <a:r>
              <a:rPr lang="en-US" dirty="0"/>
              <a:t>Accountable-subgroup multi-signatures</a:t>
            </a:r>
          </a:p>
          <a:p>
            <a:pPr>
              <a:spcAft>
                <a:spcPts val="1200"/>
              </a:spcAft>
            </a:pPr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A4DAF-E052-44C4-8FE1-3C6EB042E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1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A58B-2905-4884-A6C4-90EBE448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Background:</a:t>
            </a:r>
            <a:br>
              <a:rPr lang="en-US" sz="4000" dirty="0"/>
            </a:br>
            <a:r>
              <a:rPr lang="en-US" sz="4000" dirty="0"/>
              <a:t>Discrete logarithms and pairings</a:t>
            </a:r>
          </a:p>
        </p:txBody>
      </p:sp>
    </p:spTree>
    <p:extLst>
      <p:ext uri="{BB962C8B-B14F-4D97-AF65-F5344CB8AC3E}">
        <p14:creationId xmlns:p14="http://schemas.microsoft.com/office/powerpoint/2010/main" val="842442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5A78-BC03-4540-A6AE-8041CA1F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logarithms and pairings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9F218-21EF-4197-97D5-6CE4798D8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rgbClr val="29AAE3"/>
                </a:solidFill>
              </a:rPr>
              <a:t>Discrete logarithms (DL) and computational Diffie-Hellman (CDH)</a:t>
            </a:r>
          </a:p>
          <a:p>
            <a:pPr marL="114300" indent="0">
              <a:buNone/>
            </a:pPr>
            <a:r>
              <a:rPr lang="en-US" dirty="0"/>
              <a:t>Group G of prime order q with generator P</a:t>
            </a:r>
          </a:p>
          <a:p>
            <a:pPr marL="114300" indent="0">
              <a:buNone/>
            </a:pPr>
            <a:r>
              <a:rPr lang="en-US" b="1" dirty="0">
                <a:solidFill>
                  <a:srgbClr val="29AAE3"/>
                </a:solidFill>
              </a:rPr>
              <a:t>DL:</a:t>
            </a:r>
            <a:r>
              <a:rPr lang="en-US" dirty="0"/>
              <a:t>  X → x : X = </a:t>
            </a:r>
            <a:r>
              <a:rPr lang="en-US" dirty="0" err="1"/>
              <a:t>x∙P</a:t>
            </a:r>
            <a:endParaRPr lang="en-US" dirty="0"/>
          </a:p>
          <a:p>
            <a:pPr marL="114300" indent="0">
              <a:buNone/>
            </a:pPr>
            <a:r>
              <a:rPr lang="en-US" b="1" dirty="0">
                <a:solidFill>
                  <a:srgbClr val="29AAE3"/>
                </a:solidFill>
              </a:rPr>
              <a:t>CDH:</a:t>
            </a:r>
            <a:r>
              <a:rPr lang="en-US" dirty="0"/>
              <a:t> A = </a:t>
            </a:r>
            <a:r>
              <a:rPr lang="en-US" dirty="0" err="1"/>
              <a:t>a∙P</a:t>
            </a:r>
            <a:r>
              <a:rPr lang="en-US" dirty="0"/>
              <a:t>, B = </a:t>
            </a:r>
            <a:r>
              <a:rPr lang="en-US" dirty="0" err="1"/>
              <a:t>b∙P</a:t>
            </a:r>
            <a:r>
              <a:rPr lang="en-US" dirty="0"/>
              <a:t> → C = </a:t>
            </a:r>
            <a:r>
              <a:rPr lang="en-US" dirty="0" err="1"/>
              <a:t>ab∙P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>
                <a:solidFill>
                  <a:srgbClr val="29AAE3"/>
                </a:solidFill>
              </a:rPr>
              <a:t>Pairings and co-Computational Diffie-Hellman (co-CDH)</a:t>
            </a:r>
          </a:p>
          <a:p>
            <a:pPr marL="114300" indent="0">
              <a:buNone/>
            </a:pPr>
            <a:r>
              <a:rPr lang="en-US" dirty="0"/>
              <a:t>Pairing e : G</a:t>
            </a:r>
            <a:r>
              <a:rPr lang="en-US" baseline="-25000" dirty="0"/>
              <a:t>1</a:t>
            </a:r>
            <a:r>
              <a:rPr lang="en-US" dirty="0"/>
              <a:t> × G</a:t>
            </a:r>
            <a:r>
              <a:rPr lang="en-US" baseline="-25000" dirty="0"/>
              <a:t>2</a:t>
            </a:r>
            <a:r>
              <a:rPr lang="en-US" dirty="0"/>
              <a:t> → G</a:t>
            </a:r>
            <a:r>
              <a:rPr lang="en-US" baseline="-25000" dirty="0"/>
              <a:t>T</a:t>
            </a:r>
            <a:r>
              <a:rPr lang="en-US" dirty="0"/>
              <a:t> , order |G</a:t>
            </a:r>
            <a:r>
              <a:rPr lang="en-US" baseline="-25000" dirty="0"/>
              <a:t>1</a:t>
            </a:r>
            <a:r>
              <a:rPr lang="en-US" dirty="0"/>
              <a:t>| = |G</a:t>
            </a:r>
            <a:r>
              <a:rPr lang="en-US" baseline="-25000" dirty="0"/>
              <a:t>2</a:t>
            </a:r>
            <a:r>
              <a:rPr lang="en-US" dirty="0"/>
              <a:t>| = |G</a:t>
            </a:r>
            <a:r>
              <a:rPr lang="en-US" baseline="-25000" dirty="0"/>
              <a:t>T</a:t>
            </a:r>
            <a:r>
              <a:rPr lang="en-US" dirty="0"/>
              <a:t>| = q, generators P</a:t>
            </a:r>
            <a:r>
              <a:rPr lang="en-US" baseline="-25000" dirty="0"/>
              <a:t>1</a:t>
            </a:r>
            <a:r>
              <a:rPr lang="en-US" dirty="0"/>
              <a:t> , P</a:t>
            </a:r>
            <a:r>
              <a:rPr lang="en-US" baseline="-25000" dirty="0"/>
              <a:t>2</a:t>
            </a:r>
            <a:r>
              <a:rPr lang="en-US" dirty="0"/>
              <a:t> , P</a:t>
            </a:r>
            <a:r>
              <a:rPr lang="en-US" baseline="-25000" dirty="0"/>
              <a:t>T</a:t>
            </a:r>
          </a:p>
          <a:p>
            <a:pPr marL="114300" indent="0">
              <a:buNone/>
            </a:pPr>
            <a:r>
              <a:rPr lang="en-US" dirty="0" err="1"/>
              <a:t>Bilinearity</a:t>
            </a:r>
            <a:r>
              <a:rPr lang="en-US" dirty="0"/>
              <a:t>: e(a∙P</a:t>
            </a:r>
            <a:r>
              <a:rPr lang="en-US" baseline="-25000" dirty="0"/>
              <a:t>1</a:t>
            </a:r>
            <a:r>
              <a:rPr lang="en-US" dirty="0"/>
              <a:t>, b∙P</a:t>
            </a:r>
            <a:r>
              <a:rPr lang="en-US" baseline="-25000" dirty="0"/>
              <a:t>2</a:t>
            </a:r>
            <a:r>
              <a:rPr lang="en-US" dirty="0"/>
              <a:t>) = e(P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ab</a:t>
            </a:r>
            <a:r>
              <a:rPr lang="en-US" dirty="0"/>
              <a:t> = e(b∙P</a:t>
            </a:r>
            <a:r>
              <a:rPr lang="en-US" baseline="-25000" dirty="0"/>
              <a:t>1</a:t>
            </a:r>
            <a:r>
              <a:rPr lang="en-US" dirty="0"/>
              <a:t>, a∙P</a:t>
            </a:r>
            <a:r>
              <a:rPr lang="en-US" baseline="-25000" dirty="0"/>
              <a:t>2</a:t>
            </a:r>
            <a:r>
              <a:rPr lang="en-US" dirty="0"/>
              <a:t>) = …</a:t>
            </a:r>
          </a:p>
          <a:p>
            <a:pPr marL="114300" indent="0">
              <a:buNone/>
            </a:pPr>
            <a:r>
              <a:rPr lang="en-US" b="1" dirty="0">
                <a:solidFill>
                  <a:srgbClr val="29AAE3"/>
                </a:solidFill>
              </a:rPr>
              <a:t>co-CDH:</a:t>
            </a:r>
            <a:r>
              <a:rPr lang="en-US" dirty="0"/>
              <a:t> A = a∙P</a:t>
            </a:r>
            <a:r>
              <a:rPr lang="en-US" baseline="-25000" dirty="0"/>
              <a:t>1</a:t>
            </a:r>
            <a:r>
              <a:rPr lang="en-US" dirty="0"/>
              <a:t> , B</a:t>
            </a:r>
            <a:r>
              <a:rPr lang="en-US" baseline="-25000" dirty="0"/>
              <a:t>1</a:t>
            </a:r>
            <a:r>
              <a:rPr lang="en-US" dirty="0"/>
              <a:t> = b∙P</a:t>
            </a:r>
            <a:r>
              <a:rPr lang="en-US" baseline="-25000" dirty="0"/>
              <a:t>1</a:t>
            </a:r>
            <a:r>
              <a:rPr lang="en-US" dirty="0"/>
              <a:t> , B</a:t>
            </a:r>
            <a:r>
              <a:rPr lang="en-US" baseline="-25000" dirty="0"/>
              <a:t>2</a:t>
            </a:r>
            <a:r>
              <a:rPr lang="en-US" dirty="0"/>
              <a:t> = b∙P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→</a:t>
            </a:r>
            <a:r>
              <a:rPr lang="en-US" dirty="0"/>
              <a:t> C = ab∙P</a:t>
            </a:r>
            <a:r>
              <a:rPr lang="en-US" baseline="-25000" dirty="0"/>
              <a:t>1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35004E-5453-4000-B455-55AC61B62730}"/>
              </a:ext>
            </a:extLst>
          </p:cNvPr>
          <p:cNvSpPr/>
          <p:nvPr/>
        </p:nvSpPr>
        <p:spPr>
          <a:xfrm>
            <a:off x="1105969" y="1855642"/>
            <a:ext cx="28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ED1E79"/>
                </a:solidFill>
                <a:latin typeface="Roboto"/>
                <a:ea typeface="Roboto"/>
                <a:sym typeface="Roboto"/>
              </a:rPr>
              <a:t>×</a:t>
            </a:r>
            <a:endParaRPr lang="en-US" dirty="0">
              <a:solidFill>
                <a:srgbClr val="ED1E7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15D57B-113E-4EB3-A335-593D9BBE9B6E}"/>
              </a:ext>
            </a:extLst>
          </p:cNvPr>
          <p:cNvSpPr/>
          <p:nvPr/>
        </p:nvSpPr>
        <p:spPr>
          <a:xfrm>
            <a:off x="2620726" y="2171071"/>
            <a:ext cx="268448" cy="37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ED1E79"/>
                </a:solidFill>
                <a:latin typeface="Roboto"/>
                <a:ea typeface="Roboto"/>
                <a:sym typeface="Roboto"/>
              </a:rPr>
              <a:t>×</a:t>
            </a:r>
            <a:endParaRPr lang="en-US" dirty="0">
              <a:solidFill>
                <a:srgbClr val="ED1E7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104835-B39B-4FB2-B70E-FFE5860C1DFF}"/>
              </a:ext>
            </a:extLst>
          </p:cNvPr>
          <p:cNvSpPr/>
          <p:nvPr/>
        </p:nvSpPr>
        <p:spPr>
          <a:xfrm>
            <a:off x="4343995" y="3753312"/>
            <a:ext cx="268448" cy="37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ED1E79"/>
                </a:solidFill>
                <a:latin typeface="Roboto"/>
                <a:ea typeface="Roboto"/>
                <a:sym typeface="Roboto"/>
              </a:rPr>
              <a:t>×</a:t>
            </a:r>
            <a:endParaRPr lang="en-US" dirty="0">
              <a:solidFill>
                <a:srgbClr val="ED1E7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8B040-9785-4204-B8CE-280390B82A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70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5A78-BC03-4540-A6AE-8041CA1F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logarithms and pairings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9F218-21EF-4197-97D5-6CE4798D8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rgbClr val="29AAE3"/>
                </a:solidFill>
              </a:rPr>
              <a:t>Discrete logarithms (DL) and computational Diffie-Hellman (CDH)</a:t>
            </a:r>
          </a:p>
          <a:p>
            <a:pPr marL="114300" indent="0">
              <a:buNone/>
            </a:pPr>
            <a:r>
              <a:rPr lang="en-US" dirty="0"/>
              <a:t>Group G of prime order q with generator P</a:t>
            </a:r>
          </a:p>
          <a:p>
            <a:pPr marL="114300" indent="0">
              <a:buNone/>
            </a:pPr>
            <a:r>
              <a:rPr lang="en-US" b="1" dirty="0">
                <a:solidFill>
                  <a:srgbClr val="29AAE3"/>
                </a:solidFill>
              </a:rPr>
              <a:t>DL:</a:t>
            </a:r>
            <a:r>
              <a:rPr lang="en-US" dirty="0"/>
              <a:t>  X → x : X = </a:t>
            </a:r>
            <a:r>
              <a:rPr lang="en-US" dirty="0" err="1"/>
              <a:t>x∙P</a:t>
            </a:r>
            <a:endParaRPr lang="en-US" dirty="0"/>
          </a:p>
          <a:p>
            <a:pPr marL="114300" indent="0">
              <a:buNone/>
            </a:pPr>
            <a:r>
              <a:rPr lang="en-US" b="1" dirty="0">
                <a:solidFill>
                  <a:srgbClr val="29AAE3"/>
                </a:solidFill>
              </a:rPr>
              <a:t>CDH:</a:t>
            </a:r>
            <a:r>
              <a:rPr lang="en-US" dirty="0"/>
              <a:t> A = </a:t>
            </a:r>
            <a:r>
              <a:rPr lang="en-US" dirty="0" err="1"/>
              <a:t>a∙P</a:t>
            </a:r>
            <a:r>
              <a:rPr lang="en-US" dirty="0"/>
              <a:t>, B = </a:t>
            </a:r>
            <a:r>
              <a:rPr lang="en-US" dirty="0" err="1"/>
              <a:t>b∙P</a:t>
            </a:r>
            <a:r>
              <a:rPr lang="en-US" dirty="0"/>
              <a:t> → C = </a:t>
            </a:r>
            <a:r>
              <a:rPr lang="en-US" dirty="0" err="1"/>
              <a:t>ab∙P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>
                <a:solidFill>
                  <a:srgbClr val="29AAE3"/>
                </a:solidFill>
              </a:rPr>
              <a:t>Pairings and </a:t>
            </a:r>
            <a:r>
              <a:rPr lang="el-GR" b="1" dirty="0">
                <a:solidFill>
                  <a:srgbClr val="ED1E79"/>
                </a:solidFill>
              </a:rPr>
              <a:t>Ψ</a:t>
            </a:r>
            <a:r>
              <a:rPr lang="en-US" b="1" dirty="0">
                <a:solidFill>
                  <a:srgbClr val="ED1E79"/>
                </a:solidFill>
              </a:rPr>
              <a:t>-</a:t>
            </a:r>
            <a:r>
              <a:rPr lang="en-US" b="1" dirty="0">
                <a:solidFill>
                  <a:srgbClr val="29AAE3"/>
                </a:solidFill>
              </a:rPr>
              <a:t>co-Computational Diffie-Hellman (</a:t>
            </a:r>
            <a:r>
              <a:rPr lang="el-GR" b="1" dirty="0">
                <a:solidFill>
                  <a:srgbClr val="29AAE3"/>
                </a:solidFill>
              </a:rPr>
              <a:t>Ψ</a:t>
            </a:r>
            <a:r>
              <a:rPr lang="en-US" b="1" dirty="0">
                <a:solidFill>
                  <a:srgbClr val="29AAE3"/>
                </a:solidFill>
              </a:rPr>
              <a:t>-co-CDH)</a:t>
            </a:r>
          </a:p>
          <a:p>
            <a:pPr marL="114300" indent="0">
              <a:buNone/>
            </a:pPr>
            <a:r>
              <a:rPr lang="en-US" dirty="0"/>
              <a:t>Pairing e : G</a:t>
            </a:r>
            <a:r>
              <a:rPr lang="en-US" baseline="-25000" dirty="0"/>
              <a:t>1</a:t>
            </a:r>
            <a:r>
              <a:rPr lang="en-US" dirty="0"/>
              <a:t> × G</a:t>
            </a:r>
            <a:r>
              <a:rPr lang="en-US" baseline="-25000" dirty="0"/>
              <a:t>2</a:t>
            </a:r>
            <a:r>
              <a:rPr lang="en-US" dirty="0"/>
              <a:t> → G</a:t>
            </a:r>
            <a:r>
              <a:rPr lang="en-US" baseline="-25000" dirty="0"/>
              <a:t>T</a:t>
            </a:r>
            <a:r>
              <a:rPr lang="en-US" dirty="0"/>
              <a:t> , order |G</a:t>
            </a:r>
            <a:r>
              <a:rPr lang="en-US" baseline="-25000" dirty="0"/>
              <a:t>1</a:t>
            </a:r>
            <a:r>
              <a:rPr lang="en-US" dirty="0"/>
              <a:t>| = |G</a:t>
            </a:r>
            <a:r>
              <a:rPr lang="en-US" baseline="-25000" dirty="0"/>
              <a:t>2</a:t>
            </a:r>
            <a:r>
              <a:rPr lang="en-US" dirty="0"/>
              <a:t>| = |G</a:t>
            </a:r>
            <a:r>
              <a:rPr lang="en-US" baseline="-25000" dirty="0"/>
              <a:t>T</a:t>
            </a:r>
            <a:r>
              <a:rPr lang="en-US" dirty="0"/>
              <a:t>| = q, generators P</a:t>
            </a:r>
            <a:r>
              <a:rPr lang="en-US" baseline="-25000" dirty="0"/>
              <a:t>1</a:t>
            </a:r>
            <a:r>
              <a:rPr lang="en-US" dirty="0"/>
              <a:t> , P</a:t>
            </a:r>
            <a:r>
              <a:rPr lang="en-US" baseline="-25000" dirty="0"/>
              <a:t>2</a:t>
            </a:r>
            <a:r>
              <a:rPr lang="en-US" dirty="0"/>
              <a:t> , P</a:t>
            </a:r>
            <a:r>
              <a:rPr lang="en-US" baseline="-25000" dirty="0"/>
              <a:t>T</a:t>
            </a:r>
          </a:p>
          <a:p>
            <a:pPr marL="114300" indent="0">
              <a:buNone/>
            </a:pPr>
            <a:r>
              <a:rPr lang="en-US" dirty="0" err="1"/>
              <a:t>Bilinearity</a:t>
            </a:r>
            <a:r>
              <a:rPr lang="en-US" dirty="0"/>
              <a:t>: e(a∙P</a:t>
            </a:r>
            <a:r>
              <a:rPr lang="en-US" baseline="-25000" dirty="0"/>
              <a:t>1</a:t>
            </a:r>
            <a:r>
              <a:rPr lang="en-US" dirty="0"/>
              <a:t>, b∙P</a:t>
            </a:r>
            <a:r>
              <a:rPr lang="en-US" baseline="-25000" dirty="0"/>
              <a:t>2</a:t>
            </a:r>
            <a:r>
              <a:rPr lang="en-US" dirty="0"/>
              <a:t>) = e(P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ab</a:t>
            </a:r>
            <a:r>
              <a:rPr lang="en-US" dirty="0"/>
              <a:t> = e(b∙P</a:t>
            </a:r>
            <a:r>
              <a:rPr lang="en-US" baseline="-25000" dirty="0"/>
              <a:t>1</a:t>
            </a:r>
            <a:r>
              <a:rPr lang="en-US" dirty="0"/>
              <a:t>, a∙P</a:t>
            </a:r>
            <a:r>
              <a:rPr lang="en-US" baseline="-25000" dirty="0"/>
              <a:t>2</a:t>
            </a:r>
            <a:r>
              <a:rPr lang="en-US" dirty="0"/>
              <a:t>) = …</a:t>
            </a:r>
          </a:p>
          <a:p>
            <a:pPr marL="114300" indent="0">
              <a:buNone/>
            </a:pPr>
            <a:r>
              <a:rPr lang="el-GR" b="1" dirty="0">
                <a:solidFill>
                  <a:srgbClr val="ED1E79"/>
                </a:solidFill>
              </a:rPr>
              <a:t>Ψ</a:t>
            </a:r>
            <a:r>
              <a:rPr lang="en-US" b="1" dirty="0">
                <a:solidFill>
                  <a:srgbClr val="ED1E79"/>
                </a:solidFill>
              </a:rPr>
              <a:t>-</a:t>
            </a:r>
            <a:r>
              <a:rPr lang="en-US" b="1" dirty="0">
                <a:solidFill>
                  <a:srgbClr val="29AAE3"/>
                </a:solidFill>
              </a:rPr>
              <a:t>co-CDH:</a:t>
            </a:r>
            <a:r>
              <a:rPr lang="en-US" dirty="0"/>
              <a:t> A = a∙P</a:t>
            </a:r>
            <a:r>
              <a:rPr lang="en-US" baseline="-25000" dirty="0"/>
              <a:t>1</a:t>
            </a:r>
            <a:r>
              <a:rPr lang="en-US" dirty="0"/>
              <a:t> , B</a:t>
            </a:r>
            <a:r>
              <a:rPr lang="en-US" baseline="-25000" dirty="0"/>
              <a:t>1</a:t>
            </a:r>
            <a:r>
              <a:rPr lang="en-US" dirty="0"/>
              <a:t> = b∙P</a:t>
            </a:r>
            <a:r>
              <a:rPr lang="en-US" baseline="-25000" dirty="0"/>
              <a:t>1</a:t>
            </a:r>
            <a:r>
              <a:rPr lang="en-US" dirty="0"/>
              <a:t> , B</a:t>
            </a:r>
            <a:r>
              <a:rPr lang="en-US" baseline="-25000" dirty="0"/>
              <a:t>2</a:t>
            </a:r>
            <a:r>
              <a:rPr lang="en-US" dirty="0"/>
              <a:t> = b∙P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→</a:t>
            </a:r>
            <a:r>
              <a:rPr lang="en-US" dirty="0"/>
              <a:t> C = ab∙P</a:t>
            </a:r>
            <a:r>
              <a:rPr lang="en-US" baseline="-25000" dirty="0"/>
              <a:t>1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ED1E79"/>
                </a:solidFill>
              </a:rPr>
              <a:t>		with access to oracle  </a:t>
            </a:r>
            <a:r>
              <a:rPr lang="el-GR" dirty="0">
                <a:solidFill>
                  <a:srgbClr val="ED1E79"/>
                </a:solidFill>
              </a:rPr>
              <a:t>Ψ</a:t>
            </a:r>
            <a:r>
              <a:rPr lang="en-US" dirty="0">
                <a:solidFill>
                  <a:srgbClr val="ED1E79"/>
                </a:solidFill>
              </a:rPr>
              <a:t>(x∙P</a:t>
            </a:r>
            <a:r>
              <a:rPr lang="en-US" baseline="-25000" dirty="0">
                <a:solidFill>
                  <a:srgbClr val="ED1E79"/>
                </a:solidFill>
              </a:rPr>
              <a:t>2</a:t>
            </a:r>
            <a:r>
              <a:rPr lang="en-US" dirty="0">
                <a:solidFill>
                  <a:srgbClr val="ED1E79"/>
                </a:solidFill>
              </a:rPr>
              <a:t>) → x∙P</a:t>
            </a:r>
            <a:r>
              <a:rPr lang="en-US" baseline="-25000" dirty="0">
                <a:solidFill>
                  <a:srgbClr val="ED1E79"/>
                </a:solidFill>
              </a:rPr>
              <a:t>1</a:t>
            </a:r>
            <a:r>
              <a:rPr lang="en-US" dirty="0">
                <a:solidFill>
                  <a:srgbClr val="ED1E79"/>
                </a:solidFill>
              </a:rPr>
              <a:t>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35004E-5453-4000-B455-55AC61B62730}"/>
              </a:ext>
            </a:extLst>
          </p:cNvPr>
          <p:cNvSpPr/>
          <p:nvPr/>
        </p:nvSpPr>
        <p:spPr>
          <a:xfrm>
            <a:off x="1105969" y="1851012"/>
            <a:ext cx="297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ED1E79"/>
                </a:solidFill>
                <a:latin typeface="Roboto"/>
                <a:ea typeface="Roboto"/>
                <a:sym typeface="Roboto"/>
              </a:rPr>
              <a:t>×</a:t>
            </a:r>
            <a:endParaRPr lang="en-US" dirty="0">
              <a:solidFill>
                <a:srgbClr val="ED1E7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15D57B-113E-4EB3-A335-593D9BBE9B6E}"/>
              </a:ext>
            </a:extLst>
          </p:cNvPr>
          <p:cNvSpPr/>
          <p:nvPr/>
        </p:nvSpPr>
        <p:spPr>
          <a:xfrm>
            <a:off x="2620726" y="2171071"/>
            <a:ext cx="268448" cy="37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ED1E79"/>
                </a:solidFill>
                <a:latin typeface="Roboto"/>
                <a:ea typeface="Roboto"/>
                <a:sym typeface="Roboto"/>
              </a:rPr>
              <a:t>×</a:t>
            </a:r>
            <a:endParaRPr lang="en-US" dirty="0">
              <a:solidFill>
                <a:srgbClr val="ED1E7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104835-B39B-4FB2-B70E-FFE5860C1DFF}"/>
              </a:ext>
            </a:extLst>
          </p:cNvPr>
          <p:cNvSpPr/>
          <p:nvPr/>
        </p:nvSpPr>
        <p:spPr>
          <a:xfrm>
            <a:off x="4580810" y="3756310"/>
            <a:ext cx="268448" cy="37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ED1E79"/>
                </a:solidFill>
                <a:latin typeface="Roboto"/>
                <a:ea typeface="Roboto"/>
                <a:sym typeface="Roboto"/>
              </a:rPr>
              <a:t>×</a:t>
            </a:r>
            <a:endParaRPr lang="en-US" dirty="0">
              <a:solidFill>
                <a:srgbClr val="ED1E7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A8409-7DBB-4129-8B68-0B126CC8C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86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A58B-2905-4884-A6C4-90EBE448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BLS signatures </a:t>
            </a:r>
            <a:br>
              <a:rPr lang="en-US" sz="4000" dirty="0"/>
            </a:br>
            <a:r>
              <a:rPr lang="en-US" sz="4000" dirty="0"/>
              <a:t>and rogue-key attacks</a:t>
            </a:r>
          </a:p>
        </p:txBody>
      </p:sp>
    </p:spTree>
    <p:extLst>
      <p:ext uri="{BB962C8B-B14F-4D97-AF65-F5344CB8AC3E}">
        <p14:creationId xmlns:p14="http://schemas.microsoft.com/office/powerpoint/2010/main" val="86039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FFA0C-EE8C-4AF3-BD60-C36F0D04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BLS signatures </a:t>
            </a:r>
            <a:r>
              <a:rPr lang="en-US" sz="1400" dirty="0"/>
              <a:t>[</a:t>
            </a:r>
            <a:r>
              <a:rPr lang="en-US" sz="1400" dirty="0" err="1"/>
              <a:t>Boneh</a:t>
            </a:r>
            <a:r>
              <a:rPr lang="en-US" sz="1400" dirty="0"/>
              <a:t>-Lynn-</a:t>
            </a:r>
            <a:r>
              <a:rPr lang="en-US" sz="1400" dirty="0" err="1"/>
              <a:t>Shacham</a:t>
            </a:r>
            <a:r>
              <a:rPr lang="en-US" sz="1400" dirty="0"/>
              <a:t> 2001]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F8E57-AB21-4943-A161-876A6B309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 : {0,1}* → G</a:t>
            </a:r>
            <a:r>
              <a:rPr lang="en-US" baseline="-25000" dirty="0"/>
              <a:t>2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KeyGen</a:t>
            </a:r>
            <a:r>
              <a:rPr lang="en-US" dirty="0"/>
              <a:t>: </a:t>
            </a:r>
            <a:r>
              <a:rPr lang="en-US" dirty="0" err="1"/>
              <a:t>sk</a:t>
            </a:r>
            <a:r>
              <a:rPr lang="en-US" dirty="0"/>
              <a:t> ←</a:t>
            </a:r>
            <a:r>
              <a:rPr lang="en-US" baseline="-25000" dirty="0"/>
              <a:t>R</a:t>
            </a:r>
            <a:r>
              <a:rPr lang="en-US" dirty="0"/>
              <a:t> </a:t>
            </a:r>
            <a:r>
              <a:rPr lang="en-US" dirty="0" err="1"/>
              <a:t>Z</a:t>
            </a:r>
            <a:r>
              <a:rPr lang="en-US" baseline="-25000" dirty="0" err="1"/>
              <a:t>q</a:t>
            </a:r>
            <a:r>
              <a:rPr lang="en-US" dirty="0"/>
              <a:t>  ,  pk ← sk∙P</a:t>
            </a:r>
            <a:r>
              <a:rPr lang="en-US" baseline="-25000" dirty="0"/>
              <a:t>1</a:t>
            </a:r>
          </a:p>
          <a:p>
            <a:endParaRPr lang="en-US" dirty="0"/>
          </a:p>
          <a:p>
            <a:r>
              <a:rPr lang="en-US" dirty="0"/>
              <a:t>Sign: s ← </a:t>
            </a:r>
            <a:r>
              <a:rPr lang="en-US" dirty="0" err="1"/>
              <a:t>sk∙H</a:t>
            </a:r>
            <a:r>
              <a:rPr lang="en-US" dirty="0"/>
              <a:t>(m)</a:t>
            </a:r>
          </a:p>
          <a:p>
            <a:endParaRPr lang="en-US" dirty="0"/>
          </a:p>
          <a:p>
            <a:r>
              <a:rPr lang="en-US" dirty="0"/>
              <a:t>Verify: e(P</a:t>
            </a:r>
            <a:r>
              <a:rPr lang="en-US" baseline="-25000" dirty="0"/>
              <a:t>1</a:t>
            </a:r>
            <a:r>
              <a:rPr lang="en-US" dirty="0"/>
              <a:t>, s) = e(pk, H(m))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22636-C41F-4845-8D42-45F3571D5E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454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FFA0C-EE8C-4AF3-BD60-C36F0D04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BLS signatures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F8E57-AB21-4943-A161-876A6B309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 = sk</a:t>
            </a:r>
            <a:r>
              <a:rPr lang="en-US" baseline="-25000" dirty="0"/>
              <a:t>1</a:t>
            </a:r>
            <a:r>
              <a:rPr lang="en-US" dirty="0"/>
              <a:t>∙H(m</a:t>
            </a:r>
            <a:r>
              <a:rPr lang="en-US" baseline="-25000" dirty="0"/>
              <a:t>1</a:t>
            </a:r>
            <a:r>
              <a:rPr lang="en-US" dirty="0"/>
              <a:t>) </a:t>
            </a:r>
          </a:p>
          <a:p>
            <a:pPr marL="114300" indent="0">
              <a:buNone/>
            </a:pPr>
            <a:r>
              <a:rPr lang="en-US" dirty="0"/>
              <a:t>…</a:t>
            </a:r>
          </a:p>
          <a:p>
            <a:pPr marL="114300" indent="0">
              <a:buNone/>
            </a:pP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/>
              <a:t> = </a:t>
            </a:r>
            <a:r>
              <a:rPr lang="en-US" dirty="0" err="1">
                <a:solidFill>
                  <a:srgbClr val="595959"/>
                </a:solidFill>
              </a:rPr>
              <a:t>sk</a:t>
            </a:r>
            <a:r>
              <a:rPr lang="en-US" baseline="-25000" dirty="0" err="1">
                <a:solidFill>
                  <a:srgbClr val="595959"/>
                </a:solidFill>
              </a:rPr>
              <a:t>n</a:t>
            </a:r>
            <a:r>
              <a:rPr lang="en-US" dirty="0" err="1">
                <a:solidFill>
                  <a:srgbClr val="595959"/>
                </a:solidFill>
              </a:rPr>
              <a:t>∙</a:t>
            </a:r>
            <a:r>
              <a:rPr lang="en-US" dirty="0" err="1"/>
              <a:t>H</a:t>
            </a:r>
            <a:r>
              <a:rPr lang="en-US" dirty="0"/>
              <a:t>(</a:t>
            </a:r>
            <a:r>
              <a:rPr lang="en-US" dirty="0" err="1"/>
              <a:t>m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endParaRPr lang="en-US" baseline="140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>
              <a:solidFill>
                <a:srgbClr val="595959"/>
              </a:solidFill>
              <a:cs typeface="Arial"/>
            </a:endParaRPr>
          </a:p>
          <a:p>
            <a:pPr marL="114300" indent="0">
              <a:buNone/>
            </a:pPr>
            <a:endParaRPr lang="en-US" b="1" dirty="0">
              <a:solidFill>
                <a:srgbClr val="595959"/>
              </a:solidFill>
              <a:cs typeface="Arial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0794CC-D9F7-402A-B343-B19F56D7D417}"/>
              </a:ext>
            </a:extLst>
          </p:cNvPr>
          <p:cNvSpPr/>
          <p:nvPr/>
        </p:nvSpPr>
        <p:spPr>
          <a:xfrm>
            <a:off x="5484550" y="494505"/>
            <a:ext cx="3585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/>
                <a:ea typeface="Verdana"/>
                <a:sym typeface="Verdana"/>
              </a:rPr>
              <a:t>[</a:t>
            </a:r>
            <a:r>
              <a:rPr lang="en-US" dirty="0" err="1">
                <a:latin typeface="Verdana"/>
                <a:ea typeface="Verdana"/>
                <a:sym typeface="Verdana"/>
              </a:rPr>
              <a:t>Boldyreva</a:t>
            </a:r>
            <a:r>
              <a:rPr lang="en-US" dirty="0">
                <a:latin typeface="Verdana"/>
                <a:ea typeface="Verdana"/>
                <a:sym typeface="Verdana"/>
              </a:rPr>
              <a:t> 2003] </a:t>
            </a:r>
            <a:br>
              <a:rPr lang="en-US" dirty="0">
                <a:latin typeface="Verdana"/>
                <a:ea typeface="Verdana"/>
                <a:sym typeface="Verdana"/>
              </a:rPr>
            </a:br>
            <a:r>
              <a:rPr lang="en-US" dirty="0">
                <a:latin typeface="Verdana"/>
                <a:ea typeface="Verdana"/>
                <a:sym typeface="Verdana"/>
              </a:rPr>
              <a:t>[</a:t>
            </a:r>
            <a:r>
              <a:rPr lang="en-US" dirty="0" err="1">
                <a:latin typeface="Verdana"/>
                <a:ea typeface="Verdana"/>
                <a:sym typeface="Verdana"/>
              </a:rPr>
              <a:t>Boneh</a:t>
            </a:r>
            <a:r>
              <a:rPr lang="en-US" dirty="0">
                <a:latin typeface="Verdana"/>
                <a:ea typeface="Verdana"/>
                <a:sym typeface="Verdana"/>
              </a:rPr>
              <a:t>-GLS 2003]</a:t>
            </a:r>
            <a:endParaRPr lang="en-US" dirty="0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54DE4FC1-F2BB-44B2-A310-5EA7C1ABA6A1}"/>
              </a:ext>
            </a:extLst>
          </p:cNvPr>
          <p:cNvSpPr/>
          <p:nvPr/>
        </p:nvSpPr>
        <p:spPr>
          <a:xfrm rot="5400000">
            <a:off x="2316541" y="1255913"/>
            <a:ext cx="1253135" cy="921804"/>
          </a:xfrm>
          <a:prstGeom prst="trapezoid">
            <a:avLst>
              <a:gd name="adj" fmla="val 42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9E96F7-2007-41C4-BCCD-EB499D5AE7B6}"/>
              </a:ext>
            </a:extLst>
          </p:cNvPr>
          <p:cNvSpPr/>
          <p:nvPr/>
        </p:nvSpPr>
        <p:spPr>
          <a:xfrm>
            <a:off x="3840199" y="1457875"/>
            <a:ext cx="2651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σ  ←  </a:t>
            </a:r>
            <a:r>
              <a:rPr lang="el-GR" sz="24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Σ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s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 = </a:t>
            </a:r>
            <a:r>
              <a:rPr lang="el-GR" sz="24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Σ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sk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∙H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(m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)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4ABA31-FC9D-4D41-A8A8-D30D6573A95C}"/>
              </a:ext>
            </a:extLst>
          </p:cNvPr>
          <p:cNvCxnSpPr/>
          <p:nvPr/>
        </p:nvCxnSpPr>
        <p:spPr>
          <a:xfrm>
            <a:off x="2124961" y="1420855"/>
            <a:ext cx="3405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F35EB2-3739-4EB1-BECE-47D3238033E6}"/>
              </a:ext>
            </a:extLst>
          </p:cNvPr>
          <p:cNvCxnSpPr/>
          <p:nvPr/>
        </p:nvCxnSpPr>
        <p:spPr>
          <a:xfrm>
            <a:off x="2141620" y="2050816"/>
            <a:ext cx="3405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D9E4FE-351D-4581-B8F2-55C5A99C46BB}"/>
              </a:ext>
            </a:extLst>
          </p:cNvPr>
          <p:cNvCxnSpPr/>
          <p:nvPr/>
        </p:nvCxnSpPr>
        <p:spPr>
          <a:xfrm>
            <a:off x="3420670" y="1716815"/>
            <a:ext cx="3405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BE2B11D-53D8-4C60-A7D1-ADC29515B33C}"/>
              </a:ext>
            </a:extLst>
          </p:cNvPr>
          <p:cNvSpPr/>
          <p:nvPr/>
        </p:nvSpPr>
        <p:spPr>
          <a:xfrm>
            <a:off x="4372091" y="2554397"/>
            <a:ext cx="4570148" cy="108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sz="1800" b="1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Verification if m</a:t>
            </a:r>
            <a:r>
              <a:rPr lang="en-US" sz="1800" b="1" baseline="-25000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b="1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 all the </a:t>
            </a:r>
            <a:r>
              <a:rPr lang="en-US" sz="1800" b="1" u="sng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same</a:t>
            </a: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e(P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, σ) = e( </a:t>
            </a:r>
            <a:r>
              <a:rPr lang="el-GR" sz="2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Σ</a:t>
            </a:r>
            <a:r>
              <a:rPr lang="en-US" sz="2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pk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, H(m))</a:t>
            </a:r>
            <a:r>
              <a:rPr lang="en-US" sz="24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</a:t>
            </a:r>
            <a:endParaRPr lang="en-US" sz="1800" dirty="0">
              <a:solidFill>
                <a:srgbClr val="595959"/>
              </a:solidFill>
              <a:latin typeface="Roboto"/>
              <a:ea typeface="Roboto"/>
              <a:sym typeface="Roboto"/>
            </a:endParaRP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2 pairings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F8842F-BA46-433E-BC37-F2BFE635E78F}"/>
              </a:ext>
            </a:extLst>
          </p:cNvPr>
          <p:cNvSpPr/>
          <p:nvPr/>
        </p:nvSpPr>
        <p:spPr>
          <a:xfrm>
            <a:off x="311700" y="2571750"/>
            <a:ext cx="4572000" cy="10654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sz="1800" b="1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Verification if m</a:t>
            </a:r>
            <a:r>
              <a:rPr lang="en-US" sz="1800" b="1" baseline="-25000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b="1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 all </a:t>
            </a:r>
            <a:r>
              <a:rPr lang="en-US" sz="1800" b="1" u="sng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different</a:t>
            </a: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e(P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, σ) = </a:t>
            </a:r>
            <a:r>
              <a:rPr lang="el-GR" sz="24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Π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e(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pk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, H(m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))</a:t>
            </a: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n+1 pairings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C2AC2-3C33-4A2E-B4A5-88FBCA11F2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04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C4CC-6F09-40C7-8EA3-68194044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Transactions (P2PKH, simplified)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3CFDB8-EA9E-45AD-BAC3-9DBE340F96E0}"/>
              </a:ext>
            </a:extLst>
          </p:cNvPr>
          <p:cNvSpPr/>
          <p:nvPr/>
        </p:nvSpPr>
        <p:spPr>
          <a:xfrm>
            <a:off x="1107347" y="1535185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143F5-E457-40E9-A69E-1F08A5A3A1F8}"/>
              </a:ext>
            </a:extLst>
          </p:cNvPr>
          <p:cNvSpPr txBox="1"/>
          <p:nvPr/>
        </p:nvSpPr>
        <p:spPr>
          <a:xfrm>
            <a:off x="454312" y="1567244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369466-4477-4DEA-84AA-415A5397E95D}"/>
              </a:ext>
            </a:extLst>
          </p:cNvPr>
          <p:cNvSpPr/>
          <p:nvPr/>
        </p:nvSpPr>
        <p:spPr>
          <a:xfrm>
            <a:off x="2367093" y="1535185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5DF80-F38C-4EB0-B717-AACFD3F19037}"/>
              </a:ext>
            </a:extLst>
          </p:cNvPr>
          <p:cNvSpPr txBox="1"/>
          <p:nvPr/>
        </p:nvSpPr>
        <p:spPr>
          <a:xfrm>
            <a:off x="3440883" y="1568741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C788F4-568D-40B3-8D9A-928F8E46A054}"/>
              </a:ext>
            </a:extLst>
          </p:cNvPr>
          <p:cNvSpPr/>
          <p:nvPr/>
        </p:nvSpPr>
        <p:spPr>
          <a:xfrm>
            <a:off x="4200177" y="1533688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79D859-1AF7-4CA6-8D68-DED7474F7A9A}"/>
              </a:ext>
            </a:extLst>
          </p:cNvPr>
          <p:cNvSpPr/>
          <p:nvPr/>
        </p:nvSpPr>
        <p:spPr>
          <a:xfrm>
            <a:off x="5459924" y="1535185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56F16-B03B-4B71-BC00-AE591DADA13C}"/>
              </a:ext>
            </a:extLst>
          </p:cNvPr>
          <p:cNvSpPr txBox="1"/>
          <p:nvPr/>
        </p:nvSpPr>
        <p:spPr>
          <a:xfrm>
            <a:off x="6537995" y="1565747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CD8017-FEA7-403F-82C8-0C2CF2572EA9}"/>
              </a:ext>
            </a:extLst>
          </p:cNvPr>
          <p:cNvSpPr/>
          <p:nvPr/>
        </p:nvSpPr>
        <p:spPr>
          <a:xfrm>
            <a:off x="1107347" y="2370414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3F7FF-E58C-4AEF-99EB-CD8BE512DF1F}"/>
              </a:ext>
            </a:extLst>
          </p:cNvPr>
          <p:cNvSpPr txBox="1"/>
          <p:nvPr/>
        </p:nvSpPr>
        <p:spPr>
          <a:xfrm>
            <a:off x="454312" y="2402473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BDF1A0-79E0-4E48-8860-BDE3F5695FD0}"/>
              </a:ext>
            </a:extLst>
          </p:cNvPr>
          <p:cNvSpPr/>
          <p:nvPr/>
        </p:nvSpPr>
        <p:spPr>
          <a:xfrm>
            <a:off x="2367093" y="2370414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3C2F7-01EF-4243-8883-A09256ABA6D2}"/>
              </a:ext>
            </a:extLst>
          </p:cNvPr>
          <p:cNvSpPr txBox="1"/>
          <p:nvPr/>
        </p:nvSpPr>
        <p:spPr>
          <a:xfrm>
            <a:off x="3440883" y="2403970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A74211-8005-4B16-B3FB-A1FF824C9A47}"/>
              </a:ext>
            </a:extLst>
          </p:cNvPr>
          <p:cNvSpPr/>
          <p:nvPr/>
        </p:nvSpPr>
        <p:spPr>
          <a:xfrm>
            <a:off x="4200177" y="2368917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249E21-C071-44EE-BEAA-AEC99EACD0D6}"/>
              </a:ext>
            </a:extLst>
          </p:cNvPr>
          <p:cNvSpPr/>
          <p:nvPr/>
        </p:nvSpPr>
        <p:spPr>
          <a:xfrm>
            <a:off x="5459924" y="2370414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13C2D-3385-43CE-860B-B013449D492B}"/>
              </a:ext>
            </a:extLst>
          </p:cNvPr>
          <p:cNvSpPr txBox="1"/>
          <p:nvPr/>
        </p:nvSpPr>
        <p:spPr>
          <a:xfrm>
            <a:off x="6537995" y="2400976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265165-C6A9-4B49-9576-FF2862997C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61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9BD52D-3794-4BE6-9335-D5B366EED64C}"/>
              </a:ext>
            </a:extLst>
          </p:cNvPr>
          <p:cNvSpPr/>
          <p:nvPr/>
        </p:nvSpPr>
        <p:spPr>
          <a:xfrm>
            <a:off x="4372091" y="2554397"/>
            <a:ext cx="4570148" cy="108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sz="1800" b="1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Verification if m</a:t>
            </a:r>
            <a:r>
              <a:rPr lang="en-US" sz="1800" b="1" baseline="-25000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b="1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 all the </a:t>
            </a:r>
            <a:r>
              <a:rPr lang="en-US" sz="1800" b="1" u="sng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same</a:t>
            </a: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e(P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, σ) = e( </a:t>
            </a:r>
            <a:r>
              <a:rPr lang="el-GR" sz="2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Σ</a:t>
            </a:r>
            <a:r>
              <a:rPr lang="en-US" sz="2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pk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, H(m))</a:t>
            </a:r>
            <a:r>
              <a:rPr lang="en-US" sz="24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</a:t>
            </a:r>
            <a:endParaRPr lang="en-US" sz="1800" dirty="0">
              <a:solidFill>
                <a:srgbClr val="595959"/>
              </a:solidFill>
              <a:latin typeface="Roboto"/>
              <a:ea typeface="Roboto"/>
              <a:sym typeface="Roboto"/>
            </a:endParaRP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2 pairings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FFA0C-EE8C-4AF3-BD60-C36F0D04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BLS signatures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F8E57-AB21-4943-A161-876A6B309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 = sk</a:t>
            </a:r>
            <a:r>
              <a:rPr lang="en-US" baseline="-25000" dirty="0"/>
              <a:t>1</a:t>
            </a:r>
            <a:r>
              <a:rPr lang="en-US" dirty="0"/>
              <a:t>∙H(m</a:t>
            </a:r>
            <a:r>
              <a:rPr lang="en-US" baseline="-25000" dirty="0"/>
              <a:t>1</a:t>
            </a:r>
            <a:r>
              <a:rPr lang="en-US" dirty="0"/>
              <a:t>) </a:t>
            </a:r>
          </a:p>
          <a:p>
            <a:pPr marL="114300" indent="0">
              <a:buNone/>
            </a:pPr>
            <a:r>
              <a:rPr lang="en-US" dirty="0"/>
              <a:t>…</a:t>
            </a:r>
          </a:p>
          <a:p>
            <a:pPr marL="114300" indent="0">
              <a:buNone/>
            </a:pP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/>
              <a:t> = </a:t>
            </a:r>
            <a:r>
              <a:rPr lang="en-US" dirty="0" err="1">
                <a:solidFill>
                  <a:srgbClr val="595959"/>
                </a:solidFill>
              </a:rPr>
              <a:t>sk</a:t>
            </a:r>
            <a:r>
              <a:rPr lang="en-US" baseline="-25000" dirty="0" err="1">
                <a:solidFill>
                  <a:srgbClr val="595959"/>
                </a:solidFill>
              </a:rPr>
              <a:t>n</a:t>
            </a:r>
            <a:r>
              <a:rPr lang="en-US" dirty="0" err="1">
                <a:solidFill>
                  <a:srgbClr val="595959"/>
                </a:solidFill>
              </a:rPr>
              <a:t>∙</a:t>
            </a:r>
            <a:r>
              <a:rPr lang="en-US" dirty="0" err="1"/>
              <a:t>H</a:t>
            </a:r>
            <a:r>
              <a:rPr lang="en-US" dirty="0"/>
              <a:t>(</a:t>
            </a:r>
            <a:r>
              <a:rPr lang="en-US" dirty="0" err="1"/>
              <a:t>m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endParaRPr lang="en-US" baseline="140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>
              <a:solidFill>
                <a:srgbClr val="595959"/>
              </a:solidFill>
              <a:cs typeface="Arial"/>
            </a:endParaRPr>
          </a:p>
          <a:p>
            <a:pPr marL="114300" indent="0">
              <a:buNone/>
            </a:pPr>
            <a:endParaRPr lang="en-US" b="1" dirty="0">
              <a:solidFill>
                <a:srgbClr val="595959"/>
              </a:solidFill>
              <a:cs typeface="Arial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0794CC-D9F7-402A-B343-B19F56D7D417}"/>
              </a:ext>
            </a:extLst>
          </p:cNvPr>
          <p:cNvSpPr/>
          <p:nvPr/>
        </p:nvSpPr>
        <p:spPr>
          <a:xfrm>
            <a:off x="5484550" y="494505"/>
            <a:ext cx="3585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/>
                <a:ea typeface="Verdana"/>
                <a:sym typeface="Verdana"/>
              </a:rPr>
              <a:t>[</a:t>
            </a:r>
            <a:r>
              <a:rPr lang="en-US" dirty="0" err="1">
                <a:latin typeface="Verdana"/>
                <a:ea typeface="Verdana"/>
                <a:sym typeface="Verdana"/>
              </a:rPr>
              <a:t>Boldyreva</a:t>
            </a:r>
            <a:r>
              <a:rPr lang="en-US" dirty="0">
                <a:latin typeface="Verdana"/>
                <a:ea typeface="Verdana"/>
                <a:sym typeface="Verdana"/>
              </a:rPr>
              <a:t> 2003] </a:t>
            </a:r>
            <a:br>
              <a:rPr lang="en-US" dirty="0">
                <a:latin typeface="Verdana"/>
                <a:ea typeface="Verdana"/>
                <a:sym typeface="Verdana"/>
              </a:rPr>
            </a:br>
            <a:r>
              <a:rPr lang="en-US" dirty="0">
                <a:latin typeface="Verdana"/>
                <a:ea typeface="Verdana"/>
                <a:sym typeface="Verdana"/>
              </a:rPr>
              <a:t>[</a:t>
            </a:r>
            <a:r>
              <a:rPr lang="en-US" dirty="0" err="1">
                <a:latin typeface="Verdana"/>
                <a:ea typeface="Verdana"/>
                <a:sym typeface="Verdana"/>
              </a:rPr>
              <a:t>Boneh</a:t>
            </a:r>
            <a:r>
              <a:rPr lang="en-US" dirty="0">
                <a:latin typeface="Verdana"/>
                <a:ea typeface="Verdana"/>
                <a:sym typeface="Verdana"/>
              </a:rPr>
              <a:t>-GLS 2003]</a:t>
            </a:r>
            <a:endParaRPr lang="en-US" dirty="0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54DE4FC1-F2BB-44B2-A310-5EA7C1ABA6A1}"/>
              </a:ext>
            </a:extLst>
          </p:cNvPr>
          <p:cNvSpPr/>
          <p:nvPr/>
        </p:nvSpPr>
        <p:spPr>
          <a:xfrm rot="5400000">
            <a:off x="2316541" y="1255913"/>
            <a:ext cx="1253135" cy="921804"/>
          </a:xfrm>
          <a:prstGeom prst="trapezoid">
            <a:avLst>
              <a:gd name="adj" fmla="val 42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9E96F7-2007-41C4-BCCD-EB499D5AE7B6}"/>
              </a:ext>
            </a:extLst>
          </p:cNvPr>
          <p:cNvSpPr/>
          <p:nvPr/>
        </p:nvSpPr>
        <p:spPr>
          <a:xfrm>
            <a:off x="3840199" y="1457875"/>
            <a:ext cx="2767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σ  ←  </a:t>
            </a:r>
            <a:r>
              <a:rPr lang="el-GR" sz="24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Σ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s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 = </a:t>
            </a:r>
            <a:r>
              <a:rPr lang="el-GR" sz="24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Σ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sk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∙H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(m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) 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4ABA31-FC9D-4D41-A8A8-D30D6573A95C}"/>
              </a:ext>
            </a:extLst>
          </p:cNvPr>
          <p:cNvCxnSpPr/>
          <p:nvPr/>
        </p:nvCxnSpPr>
        <p:spPr>
          <a:xfrm>
            <a:off x="2124961" y="1420855"/>
            <a:ext cx="3405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F35EB2-3739-4EB1-BECE-47D3238033E6}"/>
              </a:ext>
            </a:extLst>
          </p:cNvPr>
          <p:cNvCxnSpPr/>
          <p:nvPr/>
        </p:nvCxnSpPr>
        <p:spPr>
          <a:xfrm>
            <a:off x="2141620" y="2050816"/>
            <a:ext cx="3405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D9E4FE-351D-4581-B8F2-55C5A99C46BB}"/>
              </a:ext>
            </a:extLst>
          </p:cNvPr>
          <p:cNvCxnSpPr/>
          <p:nvPr/>
        </p:nvCxnSpPr>
        <p:spPr>
          <a:xfrm>
            <a:off x="3420670" y="1716815"/>
            <a:ext cx="3405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AF8842F-BA46-433E-BC37-F2BFE635E78F}"/>
              </a:ext>
            </a:extLst>
          </p:cNvPr>
          <p:cNvSpPr/>
          <p:nvPr/>
        </p:nvSpPr>
        <p:spPr>
          <a:xfrm>
            <a:off x="311700" y="2571750"/>
            <a:ext cx="3971542" cy="2017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sz="1800" b="1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Verification if m</a:t>
            </a:r>
            <a:r>
              <a:rPr lang="en-US" sz="1800" b="1" baseline="-25000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b="1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 all </a:t>
            </a:r>
            <a:r>
              <a:rPr lang="en-US" sz="1800" b="1" u="sng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different</a:t>
            </a: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e(P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, σ) = </a:t>
            </a:r>
            <a:r>
              <a:rPr lang="el-GR" sz="24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Π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e(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pk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, H(m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))</a:t>
            </a: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n+1 pairings</a:t>
            </a: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endParaRPr lang="en-US" sz="1800" dirty="0">
              <a:solidFill>
                <a:srgbClr val="595959"/>
              </a:solidFill>
              <a:latin typeface="Roboto"/>
              <a:ea typeface="Roboto"/>
              <a:sym typeface="Roboto"/>
            </a:endParaRPr>
          </a:p>
          <a:p>
            <a:pPr marL="114300" lvl="0" algn="ctr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Secure under Ψ-co-CDH in the random-oracle model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083FDB-A829-4711-8824-77F6B34BEC95}"/>
              </a:ext>
            </a:extLst>
          </p:cNvPr>
          <p:cNvSpPr/>
          <p:nvPr/>
        </p:nvSpPr>
        <p:spPr>
          <a:xfrm>
            <a:off x="5423468" y="1688707"/>
            <a:ext cx="92180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dirty="0">
                <a:solidFill>
                  <a:srgbClr val="ED1E79"/>
                </a:solidFill>
                <a:latin typeface="Roboto"/>
                <a:ea typeface="Roboto"/>
                <a:sym typeface="Roboto"/>
              </a:rPr>
              <a:t>×</a:t>
            </a:r>
            <a:endParaRPr lang="en-US" sz="11500" dirty="0">
              <a:solidFill>
                <a:srgbClr val="ED1E79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13E972-508E-4E6B-9871-304DA2FE114C}"/>
              </a:ext>
            </a:extLst>
          </p:cNvPr>
          <p:cNvSpPr/>
          <p:nvPr/>
        </p:nvSpPr>
        <p:spPr>
          <a:xfrm>
            <a:off x="5150836" y="3810426"/>
            <a:ext cx="1467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ED1E79"/>
                </a:solidFill>
                <a:latin typeface="Roboto"/>
                <a:ea typeface="Roboto"/>
                <a:sym typeface="Roboto"/>
              </a:rPr>
              <a:t>Insecure!</a:t>
            </a:r>
            <a:endParaRPr lang="en-US" sz="1800" dirty="0">
              <a:solidFill>
                <a:srgbClr val="ED1E7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DBA81-02C4-4169-8A29-FAE6D058FC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377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F671A-56DF-40C5-A677-62FFC2FD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Rogue-key attacks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5E776-F985-47C3-8CFE-4EFC5ACE8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 indent="0">
              <a:buClr>
                <a:srgbClr val="595959"/>
              </a:buClr>
              <a:buSzPts val="1800"/>
              <a:buNone/>
            </a:pPr>
            <a:r>
              <a:rPr lang="en-US" sz="1800" b="1" dirty="0">
                <a:solidFill>
                  <a:srgbClr val="29AAE3"/>
                </a:solidFill>
                <a:cs typeface="Arial"/>
              </a:rPr>
              <a:t>Verification if m</a:t>
            </a:r>
            <a:r>
              <a:rPr lang="en-US" sz="1800" b="1" baseline="-25000" dirty="0">
                <a:solidFill>
                  <a:srgbClr val="29AAE3"/>
                </a:solidFill>
                <a:cs typeface="Arial"/>
              </a:rPr>
              <a:t>i</a:t>
            </a:r>
            <a:r>
              <a:rPr lang="en-US" sz="1800" b="1" dirty="0">
                <a:solidFill>
                  <a:srgbClr val="29AAE3"/>
                </a:solidFill>
                <a:cs typeface="Arial"/>
              </a:rPr>
              <a:t> all the </a:t>
            </a:r>
            <a:r>
              <a:rPr lang="en-US" sz="1800" b="1" u="sng" dirty="0">
                <a:solidFill>
                  <a:srgbClr val="29AAE3"/>
                </a:solidFill>
                <a:cs typeface="Arial"/>
              </a:rPr>
              <a:t>same</a:t>
            </a:r>
          </a:p>
          <a:p>
            <a:pPr marL="114300" lvl="0" indent="0">
              <a:buClr>
                <a:srgbClr val="595959"/>
              </a:buClr>
              <a:buSzPts val="1800"/>
              <a:buNone/>
            </a:pPr>
            <a:r>
              <a:rPr lang="en-US" sz="1800" dirty="0">
                <a:solidFill>
                  <a:srgbClr val="595959"/>
                </a:solidFill>
                <a:cs typeface="Arial"/>
              </a:rPr>
              <a:t>e(P</a:t>
            </a:r>
            <a:r>
              <a:rPr lang="en-US" sz="1800" baseline="-25000" dirty="0">
                <a:solidFill>
                  <a:srgbClr val="595959"/>
                </a:solidFill>
                <a:cs typeface="Arial"/>
              </a:rPr>
              <a:t>1</a:t>
            </a:r>
            <a:r>
              <a:rPr lang="en-US" sz="1800" dirty="0">
                <a:solidFill>
                  <a:srgbClr val="595959"/>
                </a:solidFill>
                <a:cs typeface="Arial"/>
              </a:rPr>
              <a:t> , σ) = e( </a:t>
            </a:r>
            <a:r>
              <a:rPr lang="el-GR" sz="2000" dirty="0">
                <a:solidFill>
                  <a:srgbClr val="595959"/>
                </a:solidFill>
                <a:cs typeface="Arial"/>
              </a:rPr>
              <a:t>Σ</a:t>
            </a:r>
            <a:r>
              <a:rPr lang="en-US" sz="2000" dirty="0">
                <a:solidFill>
                  <a:srgbClr val="595959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595959"/>
                </a:solidFill>
                <a:cs typeface="Arial"/>
              </a:rPr>
              <a:t>pk</a:t>
            </a:r>
            <a:r>
              <a:rPr lang="en-US" sz="1800" baseline="-25000" dirty="0" err="1">
                <a:solidFill>
                  <a:srgbClr val="595959"/>
                </a:solidFill>
                <a:cs typeface="Arial"/>
              </a:rPr>
              <a:t>i</a:t>
            </a:r>
            <a:r>
              <a:rPr lang="en-US" sz="1800" dirty="0">
                <a:solidFill>
                  <a:srgbClr val="595959"/>
                </a:solidFill>
                <a:cs typeface="Arial"/>
              </a:rPr>
              <a:t> , H(m))</a:t>
            </a: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8F987-7532-4088-A29D-46BA672C379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55160" y="1152475"/>
            <a:ext cx="4909770" cy="3416400"/>
          </a:xfrm>
        </p:spPr>
        <p:txBody>
          <a:bodyPr/>
          <a:lstStyle/>
          <a:p>
            <a:pPr marL="114300" lvl="0" indent="0">
              <a:buClr>
                <a:srgbClr val="595959"/>
              </a:buClr>
              <a:buSzPts val="1800"/>
              <a:buNone/>
            </a:pPr>
            <a:r>
              <a:rPr lang="en-US" sz="1800" b="1" dirty="0">
                <a:solidFill>
                  <a:srgbClr val="ED1E79"/>
                </a:solidFill>
                <a:cs typeface="Arial"/>
              </a:rPr>
              <a:t>Attack:</a:t>
            </a:r>
          </a:p>
          <a:p>
            <a:pPr marL="114300" lvl="0" indent="0">
              <a:buClr>
                <a:srgbClr val="595959"/>
              </a:buClr>
              <a:buSzPts val="1800"/>
              <a:buNone/>
            </a:pPr>
            <a:r>
              <a:rPr lang="en-US" sz="1800" dirty="0">
                <a:solidFill>
                  <a:srgbClr val="595959"/>
                </a:solidFill>
                <a:cs typeface="Arial"/>
              </a:rPr>
              <a:t>Given pk</a:t>
            </a:r>
            <a:r>
              <a:rPr lang="en-US" sz="1800" baseline="-25000" dirty="0">
                <a:solidFill>
                  <a:srgbClr val="595959"/>
                </a:solidFill>
                <a:cs typeface="Arial"/>
              </a:rPr>
              <a:t>1</a:t>
            </a:r>
            <a:endParaRPr lang="en-US" sz="1800" dirty="0">
              <a:solidFill>
                <a:srgbClr val="595959"/>
              </a:solidFill>
              <a:cs typeface="Arial"/>
            </a:endParaRPr>
          </a:p>
          <a:p>
            <a:pPr marL="114300" lvl="0" indent="0">
              <a:buClr>
                <a:srgbClr val="595959"/>
              </a:buClr>
              <a:buSzPts val="1800"/>
              <a:buNone/>
            </a:pPr>
            <a:r>
              <a:rPr lang="en-US" sz="1800" dirty="0">
                <a:solidFill>
                  <a:srgbClr val="595959"/>
                </a:solidFill>
                <a:cs typeface="Arial"/>
              </a:rPr>
              <a:t>Set  pk</a:t>
            </a:r>
            <a:r>
              <a:rPr lang="en-US" sz="1800" baseline="-25000" dirty="0">
                <a:solidFill>
                  <a:srgbClr val="595959"/>
                </a:solidFill>
                <a:cs typeface="Arial"/>
              </a:rPr>
              <a:t>2</a:t>
            </a:r>
            <a:r>
              <a:rPr lang="en-US" sz="1800" dirty="0">
                <a:solidFill>
                  <a:srgbClr val="595959"/>
                </a:solidFill>
                <a:cs typeface="Arial"/>
              </a:rPr>
              <a:t> = sk</a:t>
            </a:r>
            <a:r>
              <a:rPr lang="en-US" sz="1800" baseline="-25000" dirty="0">
                <a:solidFill>
                  <a:srgbClr val="595959"/>
                </a:solidFill>
                <a:cs typeface="Arial"/>
              </a:rPr>
              <a:t>2</a:t>
            </a:r>
            <a:r>
              <a:rPr lang="en-US" sz="1800" dirty="0">
                <a:solidFill>
                  <a:srgbClr val="595959"/>
                </a:solidFill>
                <a:cs typeface="Arial"/>
              </a:rPr>
              <a:t>∙P</a:t>
            </a:r>
            <a:r>
              <a:rPr lang="en-US" sz="1800" baseline="-25000" dirty="0">
                <a:solidFill>
                  <a:srgbClr val="595959"/>
                </a:solidFill>
                <a:cs typeface="Arial"/>
              </a:rPr>
              <a:t>1</a:t>
            </a:r>
            <a:r>
              <a:rPr lang="en-US" sz="1800" dirty="0">
                <a:solidFill>
                  <a:srgbClr val="595959"/>
                </a:solidFill>
                <a:cs typeface="Arial"/>
              </a:rPr>
              <a:t> – pk</a:t>
            </a:r>
            <a:r>
              <a:rPr lang="en-US" sz="1800" baseline="-25000" dirty="0">
                <a:solidFill>
                  <a:srgbClr val="595959"/>
                </a:solidFill>
                <a:cs typeface="Arial"/>
              </a:rPr>
              <a:t>1</a:t>
            </a:r>
            <a:r>
              <a:rPr lang="en-US" sz="1800" dirty="0">
                <a:solidFill>
                  <a:srgbClr val="595959"/>
                </a:solidFill>
                <a:cs typeface="Arial"/>
              </a:rPr>
              <a:t>  </a:t>
            </a:r>
            <a:r>
              <a:rPr lang="en-US" sz="18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  pk</a:t>
            </a:r>
            <a:r>
              <a:rPr lang="en-US" sz="1800" baseline="-250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1</a:t>
            </a:r>
            <a:r>
              <a:rPr lang="en-US" sz="18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 + pk</a:t>
            </a:r>
            <a:r>
              <a:rPr lang="en-US" sz="1800" baseline="-250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2</a:t>
            </a:r>
            <a:r>
              <a:rPr lang="en-US" sz="18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 = sk</a:t>
            </a:r>
            <a:r>
              <a:rPr lang="en-US" sz="1800" baseline="-250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2</a:t>
            </a:r>
            <a:r>
              <a:rPr lang="en-US" sz="18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∙P</a:t>
            </a:r>
            <a:r>
              <a:rPr lang="en-US" sz="1800" baseline="-250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1</a:t>
            </a:r>
            <a:endParaRPr lang="en-US" sz="1800" dirty="0">
              <a:solidFill>
                <a:srgbClr val="595959"/>
              </a:solidFill>
              <a:cs typeface="Arial"/>
              <a:sym typeface="Symbol" panose="05050102010706020507" pitchFamily="18" charset="2"/>
            </a:endParaRPr>
          </a:p>
          <a:p>
            <a:pPr marL="114300" lvl="0" indent="0">
              <a:buClr>
                <a:srgbClr val="595959"/>
              </a:buClr>
              <a:buSzPts val="1800"/>
              <a:buNone/>
            </a:pPr>
            <a:r>
              <a:rPr lang="en-US" sz="18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        σ = sk</a:t>
            </a:r>
            <a:r>
              <a:rPr lang="en-US" sz="1800" baseline="-250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2</a:t>
            </a:r>
            <a:r>
              <a:rPr lang="en-US" sz="18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∙H(m)</a:t>
            </a:r>
          </a:p>
          <a:p>
            <a:pPr lvl="0" indent="-342900">
              <a:buClr>
                <a:srgbClr val="595959"/>
              </a:buClr>
              <a:buSzPts val="1800"/>
              <a:buFont typeface="Symbol" panose="05050102010706020507" pitchFamily="18" charset="2"/>
              <a:buChar char="Þ"/>
            </a:pPr>
            <a:r>
              <a:rPr lang="en-US" sz="18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e(P</a:t>
            </a:r>
            <a:r>
              <a:rPr lang="en-US" sz="1800" baseline="-250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1 </a:t>
            </a:r>
            <a:r>
              <a:rPr lang="en-US" sz="18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, </a:t>
            </a:r>
            <a:r>
              <a:rPr lang="el-GR" sz="18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σ</a:t>
            </a:r>
            <a:r>
              <a:rPr lang="en-US" sz="18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) = e( pk</a:t>
            </a:r>
            <a:r>
              <a:rPr lang="en-US" sz="1800" baseline="-250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1</a:t>
            </a:r>
            <a:r>
              <a:rPr lang="en-US" sz="18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+pk</a:t>
            </a:r>
            <a:r>
              <a:rPr lang="en-US" sz="1800" baseline="-250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2</a:t>
            </a:r>
            <a:r>
              <a:rPr lang="en-US" sz="1800" dirty="0">
                <a:solidFill>
                  <a:srgbClr val="595959"/>
                </a:solidFill>
                <a:cs typeface="Arial"/>
                <a:sym typeface="Symbol" panose="05050102010706020507" pitchFamily="18" charset="2"/>
              </a:rPr>
              <a:t> , H(m) )</a:t>
            </a:r>
            <a:endParaRPr lang="en-US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7AA9937-E4B9-4DF0-A5B4-C4036E75D042}"/>
              </a:ext>
            </a:extLst>
          </p:cNvPr>
          <p:cNvSpPr txBox="1">
            <a:spLocks/>
          </p:cNvSpPr>
          <p:nvPr/>
        </p:nvSpPr>
        <p:spPr>
          <a:xfrm>
            <a:off x="311700" y="2811779"/>
            <a:ext cx="8520600" cy="212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14300" indent="0">
              <a:buClr>
                <a:srgbClr val="595959"/>
              </a:buClr>
              <a:buFont typeface="Roboto"/>
              <a:buNone/>
            </a:pPr>
            <a:r>
              <a:rPr lang="en-US" sz="1800" b="1" dirty="0">
                <a:solidFill>
                  <a:srgbClr val="29AAE3"/>
                </a:solidFill>
                <a:cs typeface="Arial"/>
              </a:rPr>
              <a:t>Possible fixes</a:t>
            </a:r>
          </a:p>
          <a:p>
            <a:pPr marL="400050" indent="-285750">
              <a:buClr>
                <a:srgbClr val="595959"/>
              </a:buClr>
            </a:pPr>
            <a:r>
              <a:rPr lang="en-US" sz="1800" dirty="0">
                <a:solidFill>
                  <a:srgbClr val="595959"/>
                </a:solidFill>
                <a:cs typeface="Arial"/>
              </a:rPr>
              <a:t>Insist different messages:  m</a:t>
            </a:r>
            <a:r>
              <a:rPr lang="en-US" sz="1800" baseline="-25000" dirty="0">
                <a:solidFill>
                  <a:srgbClr val="595959"/>
                </a:solidFill>
                <a:cs typeface="Arial"/>
              </a:rPr>
              <a:t>i</a:t>
            </a:r>
            <a:r>
              <a:rPr lang="en-US" sz="1800" dirty="0">
                <a:solidFill>
                  <a:srgbClr val="595959"/>
                </a:solidFill>
                <a:cs typeface="Arial"/>
              </a:rPr>
              <a:t>’ = </a:t>
            </a:r>
            <a:r>
              <a:rPr lang="en-US" sz="1800" dirty="0" err="1">
                <a:solidFill>
                  <a:srgbClr val="595959"/>
                </a:solidFill>
                <a:cs typeface="Arial"/>
              </a:rPr>
              <a:t>pk</a:t>
            </a:r>
            <a:r>
              <a:rPr lang="en-US" sz="1800" baseline="-25000" dirty="0" err="1">
                <a:solidFill>
                  <a:srgbClr val="595959"/>
                </a:solidFill>
                <a:cs typeface="Arial"/>
              </a:rPr>
              <a:t>i</a:t>
            </a:r>
            <a:r>
              <a:rPr lang="en-US" sz="1800" dirty="0">
                <a:solidFill>
                  <a:srgbClr val="595959"/>
                </a:solidFill>
                <a:cs typeface="Arial"/>
              </a:rPr>
              <a:t> || m    </a:t>
            </a:r>
            <a:r>
              <a:rPr lang="en-US" dirty="0">
                <a:solidFill>
                  <a:srgbClr val="595959"/>
                </a:solidFill>
                <a:cs typeface="Arial"/>
              </a:rPr>
              <a:t>[</a:t>
            </a:r>
            <a:r>
              <a:rPr lang="en-US" dirty="0" err="1">
                <a:solidFill>
                  <a:srgbClr val="595959"/>
                </a:solidFill>
                <a:cs typeface="Arial"/>
              </a:rPr>
              <a:t>Boneh</a:t>
            </a:r>
            <a:r>
              <a:rPr lang="en-US" dirty="0">
                <a:solidFill>
                  <a:srgbClr val="595959"/>
                </a:solidFill>
                <a:cs typeface="Arial"/>
              </a:rPr>
              <a:t>-GLS 2003]</a:t>
            </a:r>
            <a:br>
              <a:rPr lang="en-US" sz="1800" dirty="0">
                <a:solidFill>
                  <a:srgbClr val="595959"/>
                </a:solidFill>
                <a:cs typeface="Arial"/>
              </a:rPr>
            </a:br>
            <a:r>
              <a:rPr lang="en-US" sz="1800" dirty="0">
                <a:solidFill>
                  <a:srgbClr val="595959"/>
                </a:solidFill>
                <a:cs typeface="Arial"/>
              </a:rPr>
              <a:t>→ no key aggregation, less efficient verification</a:t>
            </a:r>
          </a:p>
          <a:p>
            <a:pPr marL="400050" indent="-285750">
              <a:buClr>
                <a:srgbClr val="595959"/>
              </a:buClr>
            </a:pPr>
            <a:r>
              <a:rPr lang="en-US" sz="1800" dirty="0">
                <a:solidFill>
                  <a:srgbClr val="595959"/>
                </a:solidFill>
                <a:cs typeface="Arial"/>
              </a:rPr>
              <a:t>Include proof of knowledge/possession in public key</a:t>
            </a:r>
            <a:br>
              <a:rPr lang="en-US" sz="1800" dirty="0">
                <a:solidFill>
                  <a:srgbClr val="595959"/>
                </a:solidFill>
                <a:cs typeface="Arial"/>
              </a:rPr>
            </a:br>
            <a:r>
              <a:rPr lang="en-US" sz="1800" dirty="0">
                <a:solidFill>
                  <a:srgbClr val="595959"/>
                </a:solidFill>
                <a:cs typeface="Arial"/>
              </a:rPr>
              <a:t>→ larger public keys</a:t>
            </a:r>
          </a:p>
          <a:p>
            <a:pPr marL="400050" indent="-285750">
              <a:buClr>
                <a:srgbClr val="595959"/>
              </a:buClr>
            </a:pPr>
            <a:r>
              <a:rPr lang="en-US" sz="1800" dirty="0">
                <a:solidFill>
                  <a:srgbClr val="29AAE3"/>
                </a:solidFill>
                <a:cs typeface="Arial"/>
              </a:rPr>
              <a:t>Smarter key aggregation</a:t>
            </a:r>
          </a:p>
          <a:p>
            <a:pPr marL="400050" indent="-285750">
              <a:buClr>
                <a:srgbClr val="595959"/>
              </a:buClr>
            </a:pPr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6C2F5-64E7-4516-9471-3E946E61EFCD}"/>
              </a:ext>
            </a:extLst>
          </p:cNvPr>
          <p:cNvSpPr/>
          <p:nvPr/>
        </p:nvSpPr>
        <p:spPr>
          <a:xfrm>
            <a:off x="6286993" y="3874769"/>
            <a:ext cx="1996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[</a:t>
            </a:r>
            <a:r>
              <a:rPr lang="en-US" dirty="0" err="1">
                <a:solidFill>
                  <a:srgbClr val="595959"/>
                </a:solidFill>
              </a:rPr>
              <a:t>Ristenpart-Yilek</a:t>
            </a:r>
            <a:r>
              <a:rPr lang="en-US" dirty="0">
                <a:solidFill>
                  <a:srgbClr val="595959"/>
                </a:solidFill>
              </a:rPr>
              <a:t> 2007]</a:t>
            </a:r>
          </a:p>
          <a:p>
            <a:r>
              <a:rPr lang="en-US" dirty="0">
                <a:solidFill>
                  <a:srgbClr val="595959"/>
                </a:solidFill>
              </a:rPr>
              <a:t>[</a:t>
            </a:r>
            <a:r>
              <a:rPr lang="en-US" dirty="0" err="1">
                <a:solidFill>
                  <a:srgbClr val="595959"/>
                </a:solidFill>
              </a:rPr>
              <a:t>Bagherzandi</a:t>
            </a:r>
            <a:r>
              <a:rPr lang="en-US" dirty="0">
                <a:solidFill>
                  <a:srgbClr val="595959"/>
                </a:solidFill>
              </a:rPr>
              <a:t>-CJ 2008]</a:t>
            </a: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35CA5-DAD8-4808-9099-67B1787A2D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78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ADAFD7-1CA6-45DD-88A3-D9C0A66F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multi-signatures</a:t>
            </a:r>
            <a:br>
              <a:rPr lang="en-US" dirty="0"/>
            </a:br>
            <a:r>
              <a:rPr lang="en-US" dirty="0"/>
              <a:t>with key aggregation</a:t>
            </a:r>
          </a:p>
        </p:txBody>
      </p:sp>
    </p:spTree>
    <p:extLst>
      <p:ext uri="{BB962C8B-B14F-4D97-AF65-F5344CB8AC3E}">
        <p14:creationId xmlns:p14="http://schemas.microsoft.com/office/powerpoint/2010/main" val="2962499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64C3-F36D-40FB-92FF-D821D64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Multi-signatures from pairings (MSP)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77C08-D0AE-46F9-8351-F14041A66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Borrow key aggregation from </a:t>
            </a:r>
            <a:r>
              <a:rPr lang="en-US" dirty="0" err="1"/>
              <a:t>MuSig</a:t>
            </a:r>
            <a:r>
              <a:rPr lang="en-US" dirty="0"/>
              <a:t> for </a:t>
            </a:r>
            <a:r>
              <a:rPr lang="en-US" dirty="0" err="1"/>
              <a:t>Schnorr</a:t>
            </a:r>
            <a:r>
              <a:rPr lang="en-US" dirty="0"/>
              <a:t> </a:t>
            </a:r>
            <a:r>
              <a:rPr lang="en-US" sz="1400" dirty="0"/>
              <a:t>[Maxwell-PSW 2018]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Key aggregation(pk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pk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ED1E79"/>
                </a:solidFill>
              </a:rPr>
              <a:t>a</a:t>
            </a:r>
            <a:r>
              <a:rPr lang="en-US" baseline="-25000" dirty="0">
                <a:solidFill>
                  <a:srgbClr val="ED1E79"/>
                </a:solidFill>
              </a:rPr>
              <a:t>i</a:t>
            </a:r>
            <a:r>
              <a:rPr lang="en-US" dirty="0">
                <a:solidFill>
                  <a:srgbClr val="ED1E79"/>
                </a:solidFill>
              </a:rPr>
              <a:t> ← H</a:t>
            </a:r>
            <a:r>
              <a:rPr lang="en-US" baseline="-25000" dirty="0">
                <a:solidFill>
                  <a:srgbClr val="ED1E79"/>
                </a:solidFill>
              </a:rPr>
              <a:t>1</a:t>
            </a:r>
            <a:r>
              <a:rPr lang="en-US" dirty="0">
                <a:solidFill>
                  <a:srgbClr val="ED1E79"/>
                </a:solidFill>
              </a:rPr>
              <a:t>(</a:t>
            </a:r>
            <a:r>
              <a:rPr lang="en-US" dirty="0" err="1">
                <a:solidFill>
                  <a:srgbClr val="ED1E79"/>
                </a:solidFill>
              </a:rPr>
              <a:t>pk</a:t>
            </a:r>
            <a:r>
              <a:rPr lang="en-US" baseline="-25000" dirty="0" err="1">
                <a:solidFill>
                  <a:srgbClr val="ED1E79"/>
                </a:solidFill>
              </a:rPr>
              <a:t>i</a:t>
            </a:r>
            <a:r>
              <a:rPr lang="en-US" dirty="0">
                <a:solidFill>
                  <a:srgbClr val="ED1E79"/>
                </a:solidFill>
              </a:rPr>
              <a:t> , {pk</a:t>
            </a:r>
            <a:r>
              <a:rPr lang="en-US" baseline="-25000" dirty="0">
                <a:solidFill>
                  <a:srgbClr val="ED1E79"/>
                </a:solidFill>
              </a:rPr>
              <a:t>1</a:t>
            </a:r>
            <a:r>
              <a:rPr lang="en-US" dirty="0">
                <a:solidFill>
                  <a:srgbClr val="ED1E79"/>
                </a:solidFill>
              </a:rPr>
              <a:t>,…,</a:t>
            </a:r>
            <a:r>
              <a:rPr lang="en-US" dirty="0" err="1">
                <a:solidFill>
                  <a:srgbClr val="ED1E79"/>
                </a:solidFill>
              </a:rPr>
              <a:t>pk</a:t>
            </a:r>
            <a:r>
              <a:rPr lang="en-US" baseline="-25000" dirty="0" err="1">
                <a:solidFill>
                  <a:srgbClr val="ED1E79"/>
                </a:solidFill>
              </a:rPr>
              <a:t>n</a:t>
            </a:r>
            <a:r>
              <a:rPr lang="en-US" dirty="0">
                <a:solidFill>
                  <a:srgbClr val="ED1E79"/>
                </a:solidFill>
              </a:rPr>
              <a:t>})</a:t>
            </a:r>
            <a:r>
              <a:rPr lang="en-US" dirty="0"/>
              <a:t>  for </a:t>
            </a:r>
            <a:r>
              <a:rPr lang="en-US" dirty="0" err="1"/>
              <a:t>i</a:t>
            </a:r>
            <a:r>
              <a:rPr lang="en-US" dirty="0"/>
              <a:t>=1,…,n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err="1"/>
              <a:t>apk</a:t>
            </a:r>
            <a:r>
              <a:rPr lang="en-US" dirty="0"/>
              <a:t> ← a</a:t>
            </a:r>
            <a:r>
              <a:rPr lang="en-US" baseline="-25000" dirty="0"/>
              <a:t>1</a:t>
            </a:r>
            <a:r>
              <a:rPr lang="en-US" dirty="0"/>
              <a:t>∙pk</a:t>
            </a:r>
            <a:r>
              <a:rPr lang="en-US" baseline="-25000" dirty="0"/>
              <a:t>1</a:t>
            </a:r>
            <a:r>
              <a:rPr lang="en-US" baseline="14000" dirty="0"/>
              <a:t> </a:t>
            </a:r>
            <a:r>
              <a:rPr lang="en-US" dirty="0"/>
              <a:t>+ … + </a:t>
            </a:r>
            <a:r>
              <a:rPr lang="en-US" dirty="0" err="1"/>
              <a:t>a</a:t>
            </a:r>
            <a:r>
              <a:rPr lang="en-US" baseline="-25000" dirty="0" err="1"/>
              <a:t>n</a:t>
            </a:r>
            <a:r>
              <a:rPr lang="en-US" dirty="0" err="1"/>
              <a:t>∙pk</a:t>
            </a:r>
            <a:r>
              <a:rPr lang="en-US" baseline="-25000" dirty="0" err="1"/>
              <a:t>n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Combine( (pk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l-GR" dirty="0"/>
              <a:t>σ</a:t>
            </a:r>
            <a:r>
              <a:rPr lang="en-US" baseline="-25000" dirty="0"/>
              <a:t>1</a:t>
            </a:r>
            <a:r>
              <a:rPr lang="en-US" dirty="0"/>
              <a:t>), …, (</a:t>
            </a:r>
            <a:r>
              <a:rPr lang="en-US" dirty="0" err="1"/>
              <a:t>pk</a:t>
            </a:r>
            <a:r>
              <a:rPr lang="en-US" baseline="-25000" dirty="0" err="1"/>
              <a:t>n</a:t>
            </a:r>
            <a:r>
              <a:rPr lang="en-US" dirty="0"/>
              <a:t>,</a:t>
            </a:r>
            <a:r>
              <a:rPr lang="el-GR" dirty="0"/>
              <a:t>σ</a:t>
            </a:r>
            <a:r>
              <a:rPr lang="en-US" baseline="-25000" dirty="0"/>
              <a:t>n</a:t>
            </a:r>
            <a:r>
              <a:rPr lang="en-US" dirty="0"/>
              <a:t>) )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l-GR" dirty="0"/>
              <a:t> σ</a:t>
            </a:r>
            <a:r>
              <a:rPr lang="en-US" dirty="0"/>
              <a:t> ← a</a:t>
            </a:r>
            <a:r>
              <a:rPr lang="en-US" baseline="-25000" dirty="0"/>
              <a:t>1</a:t>
            </a:r>
            <a:r>
              <a:rPr lang="en-US" dirty="0"/>
              <a:t>∙s</a:t>
            </a:r>
            <a:r>
              <a:rPr lang="en-US" baseline="-25000" dirty="0"/>
              <a:t>1</a:t>
            </a:r>
            <a:r>
              <a:rPr lang="en-US" baseline="14000" dirty="0"/>
              <a:t> </a:t>
            </a:r>
            <a:r>
              <a:rPr lang="en-US" dirty="0"/>
              <a:t>+ … + </a:t>
            </a:r>
            <a:r>
              <a:rPr lang="en-US" dirty="0" err="1"/>
              <a:t>a</a:t>
            </a:r>
            <a:r>
              <a:rPr lang="en-US" baseline="-25000" dirty="0" err="1"/>
              <a:t>n</a:t>
            </a:r>
            <a:r>
              <a:rPr lang="en-US" dirty="0" err="1"/>
              <a:t>∙s</a:t>
            </a:r>
            <a:r>
              <a:rPr lang="en-US" baseline="-25000" dirty="0" err="1"/>
              <a:t>n</a:t>
            </a:r>
            <a:endParaRPr lang="en-US" dirty="0"/>
          </a:p>
          <a:p>
            <a:endParaRPr lang="en-US" dirty="0"/>
          </a:p>
          <a:p>
            <a:r>
              <a:rPr lang="en-US" dirty="0"/>
              <a:t>Verify(</a:t>
            </a:r>
            <a:r>
              <a:rPr lang="en-US" dirty="0" err="1"/>
              <a:t>apk</a:t>
            </a:r>
            <a:r>
              <a:rPr lang="en-US" dirty="0"/>
              <a:t>, m, </a:t>
            </a:r>
            <a:r>
              <a:rPr lang="el-GR" dirty="0"/>
              <a:t>μ</a:t>
            </a:r>
            <a:r>
              <a:rPr lang="en-US" dirty="0"/>
              <a:t>)</a:t>
            </a:r>
          </a:p>
          <a:p>
            <a:pPr marL="114300" indent="0">
              <a:buNone/>
            </a:pPr>
            <a:r>
              <a:rPr lang="en-US" dirty="0"/>
              <a:t>	Check  e(P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l-GR" dirty="0"/>
              <a:t>σ</a:t>
            </a:r>
            <a:r>
              <a:rPr lang="en-US" dirty="0"/>
              <a:t>) = e(</a:t>
            </a:r>
            <a:r>
              <a:rPr lang="en-US" dirty="0" err="1"/>
              <a:t>apk</a:t>
            </a:r>
            <a:r>
              <a:rPr lang="en-US" dirty="0"/>
              <a:t>, H(m))       </a:t>
            </a:r>
            <a:r>
              <a:rPr lang="en-US" b="1" dirty="0">
                <a:solidFill>
                  <a:srgbClr val="29AAE3"/>
                </a:solidFill>
              </a:rPr>
              <a:t>identical to standard BLS!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9703D-C851-4EC7-8112-A70A9AE84B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244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64C3-F36D-40FB-92FF-D821D64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Multi-signatures from pairings (MSP)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77C08-D0AE-46F9-8351-F14041A66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Borrow key aggregation from </a:t>
            </a:r>
            <a:r>
              <a:rPr lang="en-US" dirty="0" err="1"/>
              <a:t>MuSig</a:t>
            </a:r>
            <a:r>
              <a:rPr lang="en-US" dirty="0"/>
              <a:t> for </a:t>
            </a:r>
            <a:r>
              <a:rPr lang="en-US" dirty="0" err="1"/>
              <a:t>Schnorr</a:t>
            </a:r>
            <a:r>
              <a:rPr lang="en-US" dirty="0"/>
              <a:t> </a:t>
            </a:r>
            <a:r>
              <a:rPr lang="en-US" sz="1400" dirty="0"/>
              <a:t>[Maxwell-PSW 2018]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Key aggregation(pk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pk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595959"/>
                </a:solidFill>
              </a:rPr>
              <a:t>a</a:t>
            </a:r>
            <a:r>
              <a:rPr lang="en-US" baseline="-25000" dirty="0">
                <a:solidFill>
                  <a:srgbClr val="595959"/>
                </a:solidFill>
              </a:rPr>
              <a:t>i</a:t>
            </a:r>
            <a:r>
              <a:rPr lang="en-US" dirty="0">
                <a:solidFill>
                  <a:srgbClr val="595959"/>
                </a:solidFill>
              </a:rPr>
              <a:t> ← H</a:t>
            </a:r>
            <a:r>
              <a:rPr lang="en-US" baseline="-25000" dirty="0">
                <a:solidFill>
                  <a:srgbClr val="595959"/>
                </a:solidFill>
              </a:rPr>
              <a:t>1</a:t>
            </a:r>
            <a:r>
              <a:rPr lang="en-US" dirty="0">
                <a:solidFill>
                  <a:srgbClr val="595959"/>
                </a:solidFill>
              </a:rPr>
              <a:t>(</a:t>
            </a:r>
            <a:r>
              <a:rPr lang="en-US" dirty="0" err="1">
                <a:solidFill>
                  <a:srgbClr val="595959"/>
                </a:solidFill>
              </a:rPr>
              <a:t>pk</a:t>
            </a:r>
            <a:r>
              <a:rPr lang="en-US" baseline="-25000" dirty="0" err="1">
                <a:solidFill>
                  <a:srgbClr val="595959"/>
                </a:solidFill>
              </a:rPr>
              <a:t>i</a:t>
            </a:r>
            <a:r>
              <a:rPr lang="en-US" dirty="0">
                <a:solidFill>
                  <a:srgbClr val="595959"/>
                </a:solidFill>
              </a:rPr>
              <a:t> , {pk</a:t>
            </a:r>
            <a:r>
              <a:rPr lang="en-US" baseline="-25000" dirty="0">
                <a:solidFill>
                  <a:srgbClr val="595959"/>
                </a:solidFill>
              </a:rPr>
              <a:t>1</a:t>
            </a:r>
            <a:r>
              <a:rPr lang="en-US" dirty="0">
                <a:solidFill>
                  <a:srgbClr val="595959"/>
                </a:solidFill>
              </a:rPr>
              <a:t>,…,</a:t>
            </a:r>
            <a:r>
              <a:rPr lang="en-US" dirty="0" err="1">
                <a:solidFill>
                  <a:srgbClr val="595959"/>
                </a:solidFill>
              </a:rPr>
              <a:t>pk</a:t>
            </a:r>
            <a:r>
              <a:rPr lang="en-US" baseline="-25000" dirty="0" err="1">
                <a:solidFill>
                  <a:srgbClr val="595959"/>
                </a:solidFill>
              </a:rPr>
              <a:t>n</a:t>
            </a:r>
            <a:r>
              <a:rPr lang="en-US" dirty="0">
                <a:solidFill>
                  <a:srgbClr val="595959"/>
                </a:solidFill>
              </a:rPr>
              <a:t>})  </a:t>
            </a: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=1,…,n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ED1E79"/>
                </a:solidFill>
              </a:rPr>
              <a:t>Optimization: </a:t>
            </a:r>
            <a:r>
              <a:rPr lang="en-US" dirty="0" err="1"/>
              <a:t>apk</a:t>
            </a:r>
            <a:r>
              <a:rPr lang="en-US" dirty="0"/>
              <a:t> ← </a:t>
            </a:r>
            <a:r>
              <a:rPr lang="en-US" dirty="0">
                <a:solidFill>
                  <a:srgbClr val="ED1E79"/>
                </a:solidFill>
              </a:rPr>
              <a:t>1∙</a:t>
            </a:r>
            <a:r>
              <a:rPr lang="en-US" dirty="0"/>
              <a:t>pk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∙pk</a:t>
            </a:r>
            <a:r>
              <a:rPr lang="en-US" baseline="-25000" dirty="0"/>
              <a:t>1</a:t>
            </a:r>
            <a:r>
              <a:rPr lang="en-US" baseline="14000" dirty="0"/>
              <a:t> </a:t>
            </a:r>
            <a:r>
              <a:rPr lang="en-US" dirty="0"/>
              <a:t>+ … + </a:t>
            </a:r>
            <a:r>
              <a:rPr lang="en-US" dirty="0" err="1"/>
              <a:t>a</a:t>
            </a:r>
            <a:r>
              <a:rPr lang="en-US" baseline="-25000" dirty="0" err="1"/>
              <a:t>n</a:t>
            </a:r>
            <a:r>
              <a:rPr lang="en-US" dirty="0" err="1"/>
              <a:t>∙pk</a:t>
            </a:r>
            <a:r>
              <a:rPr lang="en-US" baseline="-25000" dirty="0" err="1"/>
              <a:t>n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Combine( (pk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l-GR" dirty="0"/>
              <a:t>σ</a:t>
            </a:r>
            <a:r>
              <a:rPr lang="en-US" baseline="-25000" dirty="0"/>
              <a:t>1</a:t>
            </a:r>
            <a:r>
              <a:rPr lang="en-US" dirty="0"/>
              <a:t>), …, (</a:t>
            </a:r>
            <a:r>
              <a:rPr lang="en-US" dirty="0" err="1"/>
              <a:t>pk</a:t>
            </a:r>
            <a:r>
              <a:rPr lang="en-US" baseline="-25000" dirty="0" err="1"/>
              <a:t>n</a:t>
            </a:r>
            <a:r>
              <a:rPr lang="en-US" dirty="0"/>
              <a:t>,</a:t>
            </a:r>
            <a:r>
              <a:rPr lang="el-GR" dirty="0"/>
              <a:t>σ</a:t>
            </a:r>
            <a:r>
              <a:rPr lang="en-US" baseline="-25000" dirty="0"/>
              <a:t>n</a:t>
            </a:r>
            <a:r>
              <a:rPr lang="en-US" dirty="0"/>
              <a:t>) )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l-GR" dirty="0"/>
              <a:t> σ</a:t>
            </a:r>
            <a:r>
              <a:rPr lang="en-US" dirty="0"/>
              <a:t> ← a</a:t>
            </a:r>
            <a:r>
              <a:rPr lang="en-US" baseline="-25000" dirty="0"/>
              <a:t>1</a:t>
            </a:r>
            <a:r>
              <a:rPr lang="en-US" dirty="0"/>
              <a:t>∙s</a:t>
            </a:r>
            <a:r>
              <a:rPr lang="en-US" baseline="-25000" dirty="0"/>
              <a:t>1</a:t>
            </a:r>
            <a:r>
              <a:rPr lang="en-US" baseline="14000" dirty="0"/>
              <a:t> </a:t>
            </a:r>
            <a:r>
              <a:rPr lang="en-US" dirty="0"/>
              <a:t>+ … + </a:t>
            </a:r>
            <a:r>
              <a:rPr lang="en-US" dirty="0" err="1"/>
              <a:t>a</a:t>
            </a:r>
            <a:r>
              <a:rPr lang="en-US" baseline="-25000" dirty="0" err="1"/>
              <a:t>n</a:t>
            </a:r>
            <a:r>
              <a:rPr lang="en-US" dirty="0" err="1"/>
              <a:t>∙s</a:t>
            </a:r>
            <a:r>
              <a:rPr lang="en-US" baseline="-25000" dirty="0" err="1"/>
              <a:t>n</a:t>
            </a:r>
            <a:endParaRPr lang="en-US" dirty="0"/>
          </a:p>
          <a:p>
            <a:endParaRPr lang="en-US" dirty="0"/>
          </a:p>
          <a:p>
            <a:r>
              <a:rPr lang="en-US" dirty="0"/>
              <a:t>Verify(</a:t>
            </a:r>
            <a:r>
              <a:rPr lang="en-US" dirty="0" err="1"/>
              <a:t>apk</a:t>
            </a:r>
            <a:r>
              <a:rPr lang="en-US" dirty="0"/>
              <a:t>, m, </a:t>
            </a:r>
            <a:r>
              <a:rPr lang="el-GR" dirty="0"/>
              <a:t>μ</a:t>
            </a:r>
            <a:r>
              <a:rPr lang="en-US" dirty="0"/>
              <a:t>)</a:t>
            </a:r>
          </a:p>
          <a:p>
            <a:pPr marL="114300" indent="0">
              <a:buNone/>
            </a:pPr>
            <a:r>
              <a:rPr lang="en-US" dirty="0"/>
              <a:t>	Check  e(P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l-GR" dirty="0"/>
              <a:t>σ</a:t>
            </a:r>
            <a:r>
              <a:rPr lang="en-US" dirty="0"/>
              <a:t>) = e(</a:t>
            </a:r>
            <a:r>
              <a:rPr lang="en-US" dirty="0" err="1"/>
              <a:t>apk</a:t>
            </a:r>
            <a:r>
              <a:rPr lang="en-US" dirty="0"/>
              <a:t>, H(m))       </a:t>
            </a:r>
            <a:r>
              <a:rPr lang="en-US" b="1" dirty="0">
                <a:solidFill>
                  <a:srgbClr val="29AAE3"/>
                </a:solidFill>
              </a:rPr>
              <a:t>identical to standard BLS!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9D495-C813-4658-9957-14C0AD1A52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522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64C3-F36D-40FB-92FF-D821D64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Multi-signatures from pairings (MSP)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77C08-D0AE-46F9-8351-F14041A66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Borrow key aggregation from </a:t>
            </a:r>
            <a:r>
              <a:rPr lang="en-US" dirty="0" err="1"/>
              <a:t>MuSig</a:t>
            </a:r>
            <a:r>
              <a:rPr lang="en-US" dirty="0"/>
              <a:t> for </a:t>
            </a:r>
            <a:r>
              <a:rPr lang="en-US" dirty="0" err="1"/>
              <a:t>Schnorr</a:t>
            </a:r>
            <a:r>
              <a:rPr lang="en-US" dirty="0"/>
              <a:t> </a:t>
            </a:r>
            <a:r>
              <a:rPr lang="en-US" sz="1400" dirty="0"/>
              <a:t>[Maxwell-PSW 2018]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Key aggregation(pk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pk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595959"/>
                </a:solidFill>
              </a:rPr>
              <a:t>a</a:t>
            </a:r>
            <a:r>
              <a:rPr lang="en-US" baseline="-25000" dirty="0">
                <a:solidFill>
                  <a:srgbClr val="595959"/>
                </a:solidFill>
              </a:rPr>
              <a:t>i</a:t>
            </a:r>
            <a:r>
              <a:rPr lang="en-US" dirty="0">
                <a:solidFill>
                  <a:srgbClr val="595959"/>
                </a:solidFill>
              </a:rPr>
              <a:t> ← H</a:t>
            </a:r>
            <a:r>
              <a:rPr lang="en-US" baseline="-25000" dirty="0">
                <a:solidFill>
                  <a:srgbClr val="595959"/>
                </a:solidFill>
              </a:rPr>
              <a:t>1</a:t>
            </a:r>
            <a:r>
              <a:rPr lang="en-US" dirty="0">
                <a:solidFill>
                  <a:srgbClr val="595959"/>
                </a:solidFill>
              </a:rPr>
              <a:t>(</a:t>
            </a:r>
            <a:r>
              <a:rPr lang="en-US" dirty="0" err="1">
                <a:solidFill>
                  <a:srgbClr val="595959"/>
                </a:solidFill>
              </a:rPr>
              <a:t>pk</a:t>
            </a:r>
            <a:r>
              <a:rPr lang="en-US" baseline="-25000" dirty="0" err="1">
                <a:solidFill>
                  <a:srgbClr val="595959"/>
                </a:solidFill>
              </a:rPr>
              <a:t>i</a:t>
            </a:r>
            <a:r>
              <a:rPr lang="en-US" dirty="0">
                <a:solidFill>
                  <a:srgbClr val="595959"/>
                </a:solidFill>
              </a:rPr>
              <a:t> , {pk</a:t>
            </a:r>
            <a:r>
              <a:rPr lang="en-US" baseline="-25000" dirty="0">
                <a:solidFill>
                  <a:srgbClr val="595959"/>
                </a:solidFill>
              </a:rPr>
              <a:t>1</a:t>
            </a:r>
            <a:r>
              <a:rPr lang="en-US" dirty="0">
                <a:solidFill>
                  <a:srgbClr val="595959"/>
                </a:solidFill>
              </a:rPr>
              <a:t>,…,</a:t>
            </a:r>
            <a:r>
              <a:rPr lang="en-US" dirty="0" err="1">
                <a:solidFill>
                  <a:srgbClr val="595959"/>
                </a:solidFill>
              </a:rPr>
              <a:t>pk</a:t>
            </a:r>
            <a:r>
              <a:rPr lang="en-US" baseline="-25000" dirty="0" err="1">
                <a:solidFill>
                  <a:srgbClr val="595959"/>
                </a:solidFill>
              </a:rPr>
              <a:t>n</a:t>
            </a:r>
            <a:r>
              <a:rPr lang="en-US" dirty="0">
                <a:solidFill>
                  <a:srgbClr val="595959"/>
                </a:solidFill>
              </a:rPr>
              <a:t>})  </a:t>
            </a: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=1,…,n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ED1E79"/>
                </a:solidFill>
              </a:rPr>
              <a:t>Optimization: </a:t>
            </a:r>
            <a:r>
              <a:rPr lang="en-US" dirty="0" err="1"/>
              <a:t>apk</a:t>
            </a:r>
            <a:r>
              <a:rPr lang="en-US" dirty="0"/>
              <a:t> ← </a:t>
            </a:r>
            <a:r>
              <a:rPr lang="en-US" dirty="0">
                <a:solidFill>
                  <a:srgbClr val="ED1E79"/>
                </a:solidFill>
              </a:rPr>
              <a:t>1∙</a:t>
            </a:r>
            <a:r>
              <a:rPr lang="en-US" dirty="0"/>
              <a:t>pk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∙pk</a:t>
            </a:r>
            <a:r>
              <a:rPr lang="en-US" baseline="-25000" dirty="0"/>
              <a:t>1</a:t>
            </a:r>
            <a:r>
              <a:rPr lang="en-US" baseline="14000" dirty="0"/>
              <a:t> </a:t>
            </a:r>
            <a:r>
              <a:rPr lang="en-US" dirty="0"/>
              <a:t>+ … + </a:t>
            </a:r>
            <a:r>
              <a:rPr lang="en-US" dirty="0" err="1"/>
              <a:t>a</a:t>
            </a:r>
            <a:r>
              <a:rPr lang="en-US" baseline="-25000" dirty="0" err="1"/>
              <a:t>n</a:t>
            </a:r>
            <a:r>
              <a:rPr lang="en-US" dirty="0" err="1"/>
              <a:t>∙pk</a:t>
            </a:r>
            <a:r>
              <a:rPr lang="en-US" baseline="-25000" dirty="0" err="1"/>
              <a:t>n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Combine( (pk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l-GR" dirty="0"/>
              <a:t>σ</a:t>
            </a:r>
            <a:r>
              <a:rPr lang="en-US" baseline="-25000" dirty="0"/>
              <a:t>1</a:t>
            </a:r>
            <a:r>
              <a:rPr lang="en-US" dirty="0"/>
              <a:t>), …, (</a:t>
            </a:r>
            <a:r>
              <a:rPr lang="en-US" dirty="0" err="1"/>
              <a:t>pk</a:t>
            </a:r>
            <a:r>
              <a:rPr lang="en-US" baseline="-25000" dirty="0" err="1"/>
              <a:t>n</a:t>
            </a:r>
            <a:r>
              <a:rPr lang="en-US" dirty="0"/>
              <a:t>,</a:t>
            </a:r>
            <a:r>
              <a:rPr lang="el-GR" dirty="0"/>
              <a:t>σ</a:t>
            </a:r>
            <a:r>
              <a:rPr lang="en-US" baseline="-25000" dirty="0"/>
              <a:t>n</a:t>
            </a:r>
            <a:r>
              <a:rPr lang="en-US" dirty="0"/>
              <a:t>) )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l-GR" dirty="0"/>
              <a:t> σ</a:t>
            </a:r>
            <a:r>
              <a:rPr lang="en-US" dirty="0"/>
              <a:t> ← a</a:t>
            </a:r>
            <a:r>
              <a:rPr lang="en-US" baseline="-25000" dirty="0"/>
              <a:t>1</a:t>
            </a:r>
            <a:r>
              <a:rPr lang="en-US" dirty="0"/>
              <a:t>∙s</a:t>
            </a:r>
            <a:r>
              <a:rPr lang="en-US" baseline="-25000" dirty="0"/>
              <a:t>1</a:t>
            </a:r>
            <a:r>
              <a:rPr lang="en-US" baseline="14000" dirty="0"/>
              <a:t> </a:t>
            </a:r>
            <a:r>
              <a:rPr lang="en-US" dirty="0"/>
              <a:t>+ … + </a:t>
            </a:r>
            <a:r>
              <a:rPr lang="en-US" dirty="0" err="1"/>
              <a:t>a</a:t>
            </a:r>
            <a:r>
              <a:rPr lang="en-US" baseline="-25000" dirty="0" err="1"/>
              <a:t>n</a:t>
            </a:r>
            <a:r>
              <a:rPr lang="en-US" dirty="0" err="1"/>
              <a:t>∙s</a:t>
            </a:r>
            <a:r>
              <a:rPr lang="en-US" baseline="-25000" dirty="0" err="1"/>
              <a:t>n</a:t>
            </a:r>
            <a:endParaRPr lang="en-US" dirty="0"/>
          </a:p>
          <a:p>
            <a:endParaRPr lang="en-US" dirty="0"/>
          </a:p>
          <a:p>
            <a:r>
              <a:rPr lang="en-US" dirty="0"/>
              <a:t>Verify(</a:t>
            </a:r>
            <a:r>
              <a:rPr lang="en-US" dirty="0" err="1"/>
              <a:t>apk</a:t>
            </a:r>
            <a:r>
              <a:rPr lang="en-US" dirty="0"/>
              <a:t>, m, </a:t>
            </a:r>
            <a:r>
              <a:rPr lang="el-GR" dirty="0"/>
              <a:t>μ</a:t>
            </a:r>
            <a:r>
              <a:rPr lang="en-US" dirty="0"/>
              <a:t>)</a:t>
            </a:r>
          </a:p>
          <a:p>
            <a:pPr marL="114300" indent="0">
              <a:buNone/>
            </a:pPr>
            <a:r>
              <a:rPr lang="en-US" dirty="0"/>
              <a:t>	Check  e(P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l-GR" dirty="0"/>
              <a:t>σ</a:t>
            </a:r>
            <a:r>
              <a:rPr lang="en-US" dirty="0"/>
              <a:t>) = e(</a:t>
            </a:r>
            <a:r>
              <a:rPr lang="en-US" dirty="0" err="1"/>
              <a:t>apk</a:t>
            </a:r>
            <a:r>
              <a:rPr lang="en-US" dirty="0"/>
              <a:t>, H(m))       </a:t>
            </a:r>
            <a:r>
              <a:rPr lang="en-US" b="1" dirty="0">
                <a:solidFill>
                  <a:srgbClr val="29AAE3"/>
                </a:solidFill>
              </a:rPr>
              <a:t>identical to standard BLS!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86345-DA71-4BAB-9E61-F20712FF9731}"/>
              </a:ext>
            </a:extLst>
          </p:cNvPr>
          <p:cNvSpPr txBox="1"/>
          <p:nvPr/>
        </p:nvSpPr>
        <p:spPr>
          <a:xfrm>
            <a:off x="1802887" y="1943563"/>
            <a:ext cx="6171274" cy="1200329"/>
          </a:xfrm>
          <a:prstGeom prst="rect">
            <a:avLst/>
          </a:prstGeom>
          <a:solidFill>
            <a:srgbClr val="FBB03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1800" b="1" dirty="0"/>
              <a:t>Theorem:</a:t>
            </a:r>
            <a:r>
              <a:rPr lang="en-US" sz="1800" dirty="0"/>
              <a:t> </a:t>
            </a:r>
          </a:p>
          <a:p>
            <a:r>
              <a:rPr lang="en-US" sz="1800" dirty="0"/>
              <a:t>If co-CDH is hard in (G</a:t>
            </a:r>
            <a:r>
              <a:rPr lang="en-US" sz="1800" baseline="-25000" dirty="0"/>
              <a:t>1</a:t>
            </a:r>
            <a:r>
              <a:rPr lang="en-US" sz="1800" dirty="0"/>
              <a:t>,G</a:t>
            </a:r>
            <a:r>
              <a:rPr lang="en-US" sz="1800" baseline="-25000" dirty="0"/>
              <a:t>2</a:t>
            </a:r>
            <a:r>
              <a:rPr lang="en-US" sz="1800" dirty="0"/>
              <a:t>), then MSP is unforgeable in the random-oracle model.</a:t>
            </a:r>
            <a:endParaRPr lang="en-US" sz="1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D75B7-ACB8-4F7A-827D-E1218E4DDD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742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A706-68E4-44F8-B1E4-E37BDB66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Aggregate multi-signatures from pairings (AMSP)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249EE-94CF-4C9E-A68B-C01A5B767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Sign(sk</a:t>
            </a:r>
            <a:r>
              <a:rPr lang="en-US" baseline="-25000" dirty="0"/>
              <a:t>i</a:t>
            </a:r>
            <a:r>
              <a:rPr lang="en-US" dirty="0"/>
              <a:t> , m)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l-GR" dirty="0"/>
              <a:t>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← sk</a:t>
            </a:r>
            <a:r>
              <a:rPr lang="en-US" baseline="-25000" dirty="0"/>
              <a:t>i</a:t>
            </a:r>
            <a:r>
              <a:rPr lang="en-US" dirty="0"/>
              <a:t> ∙ H(</a:t>
            </a:r>
            <a:r>
              <a:rPr lang="en-US" dirty="0" err="1">
                <a:solidFill>
                  <a:srgbClr val="ED1E79"/>
                </a:solidFill>
              </a:rPr>
              <a:t>apk</a:t>
            </a:r>
            <a:r>
              <a:rPr lang="en-US" dirty="0">
                <a:solidFill>
                  <a:srgbClr val="ED1E79"/>
                </a:solidFill>
              </a:rPr>
              <a:t>, </a:t>
            </a:r>
            <a:r>
              <a:rPr lang="en-US" dirty="0"/>
              <a:t>m)</a:t>
            </a:r>
          </a:p>
          <a:p>
            <a:endParaRPr lang="en-US" dirty="0"/>
          </a:p>
          <a:p>
            <a:r>
              <a:rPr lang="en-US" dirty="0"/>
              <a:t>Aggregate( (apk</a:t>
            </a:r>
            <a:r>
              <a:rPr lang="en-US" baseline="-25000" dirty="0"/>
              <a:t>1</a:t>
            </a:r>
            <a:r>
              <a:rPr lang="en-US" dirty="0"/>
              <a:t>, m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l-GR" dirty="0"/>
              <a:t>σ</a:t>
            </a:r>
            <a:r>
              <a:rPr lang="en-US" baseline="-25000" dirty="0"/>
              <a:t>1</a:t>
            </a:r>
            <a:r>
              <a:rPr lang="en-US" dirty="0"/>
              <a:t>), …, (</a:t>
            </a:r>
            <a:r>
              <a:rPr lang="en-US" dirty="0" err="1"/>
              <a:t>apk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dirty="0" err="1"/>
              <a:t>m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l-GR" dirty="0"/>
              <a:t>σ</a:t>
            </a:r>
            <a:r>
              <a:rPr lang="en-US" baseline="-25000" dirty="0"/>
              <a:t>n</a:t>
            </a:r>
            <a:r>
              <a:rPr lang="en-US" dirty="0"/>
              <a:t>) )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l-GR" dirty="0"/>
              <a:t>Σ</a:t>
            </a:r>
            <a:r>
              <a:rPr lang="en-US" dirty="0"/>
              <a:t> ← </a:t>
            </a:r>
            <a:r>
              <a:rPr lang="el-GR" dirty="0"/>
              <a:t>σ</a:t>
            </a:r>
            <a:r>
              <a:rPr lang="en-US" baseline="-25000" dirty="0"/>
              <a:t>1</a:t>
            </a:r>
            <a:r>
              <a:rPr lang="en-US" dirty="0"/>
              <a:t> + … + </a:t>
            </a:r>
            <a:r>
              <a:rPr lang="el-GR" dirty="0"/>
              <a:t>σ</a:t>
            </a:r>
            <a:r>
              <a:rPr lang="en-US" baseline="-25000" dirty="0"/>
              <a:t>n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Verify ( (apk</a:t>
            </a:r>
            <a:r>
              <a:rPr lang="en-US" baseline="-25000" dirty="0"/>
              <a:t>1</a:t>
            </a:r>
            <a:r>
              <a:rPr lang="en-US" dirty="0"/>
              <a:t>, m</a:t>
            </a:r>
            <a:r>
              <a:rPr lang="en-US" baseline="-25000" dirty="0"/>
              <a:t>1</a:t>
            </a:r>
            <a:r>
              <a:rPr lang="en-US" dirty="0"/>
              <a:t>), …, (</a:t>
            </a:r>
            <a:r>
              <a:rPr lang="en-US" dirty="0" err="1"/>
              <a:t>apk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dirty="0" err="1"/>
              <a:t>m</a:t>
            </a:r>
            <a:r>
              <a:rPr lang="en-US" baseline="-25000" dirty="0" err="1"/>
              <a:t>n</a:t>
            </a:r>
            <a:r>
              <a:rPr lang="en-US" dirty="0"/>
              <a:t>), </a:t>
            </a:r>
            <a:r>
              <a:rPr lang="el-GR" dirty="0"/>
              <a:t>Σ</a:t>
            </a:r>
            <a:r>
              <a:rPr lang="en-US" dirty="0"/>
              <a:t> )</a:t>
            </a:r>
          </a:p>
          <a:p>
            <a:pPr marL="114300" indent="0">
              <a:buNone/>
            </a:pPr>
            <a:r>
              <a:rPr lang="en-US" dirty="0"/>
              <a:t>	Check  e(P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l-GR" dirty="0"/>
              <a:t>Σ</a:t>
            </a:r>
            <a:r>
              <a:rPr lang="en-US" dirty="0"/>
              <a:t>) = </a:t>
            </a:r>
            <a:r>
              <a:rPr lang="el-GR" sz="2000" dirty="0"/>
              <a:t>Π</a:t>
            </a:r>
            <a:r>
              <a:rPr lang="en-US" dirty="0"/>
              <a:t> e(</a:t>
            </a:r>
            <a:r>
              <a:rPr lang="en-US" dirty="0" err="1"/>
              <a:t>apk</a:t>
            </a:r>
            <a:r>
              <a:rPr lang="en-US" baseline="-25000" dirty="0" err="1"/>
              <a:t>i</a:t>
            </a:r>
            <a:r>
              <a:rPr lang="en-US" dirty="0"/>
              <a:t>, H(</a:t>
            </a:r>
            <a:r>
              <a:rPr lang="en-US" dirty="0" err="1"/>
              <a:t>apk</a:t>
            </a:r>
            <a:r>
              <a:rPr lang="en-US" baseline="-25000" dirty="0" err="1"/>
              <a:t>i</a:t>
            </a:r>
            <a:r>
              <a:rPr lang="en-US" dirty="0" err="1"/>
              <a:t>,m</a:t>
            </a:r>
            <a:r>
              <a:rPr lang="en-US" baseline="-25000" dirty="0" err="1"/>
              <a:t>i</a:t>
            </a:r>
            <a:r>
              <a:rPr lang="en-US" dirty="0"/>
              <a:t>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20E15-BA47-423C-9CC6-710BFEDF30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360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A706-68E4-44F8-B1E4-E37BDB66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Aggregate multi-signatures from pairings (AMSP)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249EE-94CF-4C9E-A68B-C01A5B767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Sign(sk</a:t>
            </a:r>
            <a:r>
              <a:rPr lang="en-US" baseline="-25000" dirty="0"/>
              <a:t>i</a:t>
            </a:r>
            <a:r>
              <a:rPr lang="en-US" dirty="0"/>
              <a:t> , m)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l-GR" dirty="0"/>
              <a:t>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← sk</a:t>
            </a:r>
            <a:r>
              <a:rPr lang="en-US" baseline="-25000" dirty="0"/>
              <a:t>i</a:t>
            </a:r>
            <a:r>
              <a:rPr lang="en-US" dirty="0"/>
              <a:t> ∙ H(</a:t>
            </a:r>
            <a:r>
              <a:rPr lang="en-US" dirty="0" err="1">
                <a:solidFill>
                  <a:srgbClr val="ED1E79"/>
                </a:solidFill>
              </a:rPr>
              <a:t>apk</a:t>
            </a:r>
            <a:r>
              <a:rPr lang="en-US" dirty="0">
                <a:solidFill>
                  <a:srgbClr val="ED1E79"/>
                </a:solidFill>
              </a:rPr>
              <a:t>, </a:t>
            </a:r>
            <a:r>
              <a:rPr lang="en-US" dirty="0"/>
              <a:t>m)</a:t>
            </a:r>
          </a:p>
          <a:p>
            <a:endParaRPr lang="en-US" dirty="0"/>
          </a:p>
          <a:p>
            <a:r>
              <a:rPr lang="en-US" dirty="0"/>
              <a:t>Aggregate( (apk</a:t>
            </a:r>
            <a:r>
              <a:rPr lang="en-US" baseline="-25000" dirty="0"/>
              <a:t>1</a:t>
            </a:r>
            <a:r>
              <a:rPr lang="en-US" dirty="0"/>
              <a:t>, m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l-GR" dirty="0"/>
              <a:t>μ</a:t>
            </a:r>
            <a:r>
              <a:rPr lang="en-US" baseline="-25000" dirty="0"/>
              <a:t>1</a:t>
            </a:r>
            <a:r>
              <a:rPr lang="en-US" dirty="0"/>
              <a:t>), …, (</a:t>
            </a:r>
            <a:r>
              <a:rPr lang="en-US" dirty="0" err="1"/>
              <a:t>apk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dirty="0" err="1"/>
              <a:t>m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l-GR" dirty="0"/>
              <a:t>μ</a:t>
            </a:r>
            <a:r>
              <a:rPr lang="en-US" baseline="-25000" dirty="0"/>
              <a:t>n</a:t>
            </a:r>
            <a:r>
              <a:rPr lang="en-US" dirty="0"/>
              <a:t>) )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l-GR" dirty="0"/>
              <a:t>Σ</a:t>
            </a:r>
            <a:r>
              <a:rPr lang="en-US" dirty="0"/>
              <a:t> ← </a:t>
            </a:r>
            <a:r>
              <a:rPr lang="el-GR" dirty="0"/>
              <a:t>σ</a:t>
            </a:r>
            <a:r>
              <a:rPr lang="en-US" baseline="-25000" dirty="0"/>
              <a:t>1</a:t>
            </a:r>
            <a:r>
              <a:rPr lang="en-US" dirty="0"/>
              <a:t> + … + </a:t>
            </a:r>
            <a:r>
              <a:rPr lang="el-GR" dirty="0"/>
              <a:t>σ</a:t>
            </a:r>
            <a:r>
              <a:rPr lang="en-US" baseline="-25000" dirty="0"/>
              <a:t>n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Verify ( (apk</a:t>
            </a:r>
            <a:r>
              <a:rPr lang="en-US" baseline="-25000" dirty="0"/>
              <a:t>1</a:t>
            </a:r>
            <a:r>
              <a:rPr lang="en-US" dirty="0"/>
              <a:t>, m</a:t>
            </a:r>
            <a:r>
              <a:rPr lang="en-US" baseline="-25000" dirty="0"/>
              <a:t>1</a:t>
            </a:r>
            <a:r>
              <a:rPr lang="en-US" dirty="0"/>
              <a:t>), …, (</a:t>
            </a:r>
            <a:r>
              <a:rPr lang="en-US" dirty="0" err="1"/>
              <a:t>apk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dirty="0" err="1"/>
              <a:t>m</a:t>
            </a:r>
            <a:r>
              <a:rPr lang="en-US" baseline="-25000" dirty="0" err="1"/>
              <a:t>n</a:t>
            </a:r>
            <a:r>
              <a:rPr lang="en-US" dirty="0"/>
              <a:t>), </a:t>
            </a:r>
            <a:r>
              <a:rPr lang="el-GR" dirty="0"/>
              <a:t>Σ</a:t>
            </a:r>
            <a:r>
              <a:rPr lang="en-US" dirty="0"/>
              <a:t> )</a:t>
            </a:r>
          </a:p>
          <a:p>
            <a:pPr marL="114300" indent="0">
              <a:buNone/>
            </a:pPr>
            <a:r>
              <a:rPr lang="en-US" dirty="0"/>
              <a:t>	Check  e(P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l-GR" dirty="0"/>
              <a:t>Σ</a:t>
            </a:r>
            <a:r>
              <a:rPr lang="en-US" dirty="0"/>
              <a:t>) = </a:t>
            </a:r>
            <a:r>
              <a:rPr lang="el-GR" sz="2000" dirty="0"/>
              <a:t>Π</a:t>
            </a:r>
            <a:r>
              <a:rPr lang="en-US" dirty="0"/>
              <a:t> e(</a:t>
            </a:r>
            <a:r>
              <a:rPr lang="en-US" dirty="0" err="1"/>
              <a:t>apk</a:t>
            </a:r>
            <a:r>
              <a:rPr lang="en-US" baseline="-25000" dirty="0" err="1"/>
              <a:t>i</a:t>
            </a:r>
            <a:r>
              <a:rPr lang="en-US" dirty="0"/>
              <a:t>, H(</a:t>
            </a:r>
            <a:r>
              <a:rPr lang="en-US" dirty="0" err="1"/>
              <a:t>apk</a:t>
            </a:r>
            <a:r>
              <a:rPr lang="en-US" baseline="-25000" dirty="0" err="1"/>
              <a:t>i</a:t>
            </a:r>
            <a:r>
              <a:rPr lang="en-US" dirty="0" err="1"/>
              <a:t>,m</a:t>
            </a:r>
            <a:r>
              <a:rPr lang="en-US" baseline="-25000" dirty="0" err="1"/>
              <a:t>i</a:t>
            </a:r>
            <a:r>
              <a:rPr lang="en-US" dirty="0"/>
              <a:t>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9C732-277D-409D-9230-B3524B869EE5}"/>
              </a:ext>
            </a:extLst>
          </p:cNvPr>
          <p:cNvSpPr txBox="1"/>
          <p:nvPr/>
        </p:nvSpPr>
        <p:spPr>
          <a:xfrm>
            <a:off x="1802887" y="1943563"/>
            <a:ext cx="6171274" cy="1200329"/>
          </a:xfrm>
          <a:prstGeom prst="rect">
            <a:avLst/>
          </a:prstGeom>
          <a:solidFill>
            <a:srgbClr val="FBB03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1800" b="1" dirty="0"/>
              <a:t>Theorem:</a:t>
            </a:r>
            <a:r>
              <a:rPr lang="en-US" sz="1800" dirty="0"/>
              <a:t> </a:t>
            </a:r>
          </a:p>
          <a:p>
            <a:r>
              <a:rPr lang="en-US" sz="1800" dirty="0"/>
              <a:t>If </a:t>
            </a:r>
            <a:r>
              <a:rPr lang="el-GR" sz="1800" dirty="0"/>
              <a:t>Ψ</a:t>
            </a:r>
            <a:r>
              <a:rPr lang="en-US" sz="1800" dirty="0"/>
              <a:t>-co-CDH is hard in (G</a:t>
            </a:r>
            <a:r>
              <a:rPr lang="en-US" sz="1800" baseline="-25000" dirty="0"/>
              <a:t>1</a:t>
            </a:r>
            <a:r>
              <a:rPr lang="en-US" sz="1800" dirty="0"/>
              <a:t>,G</a:t>
            </a:r>
            <a:r>
              <a:rPr lang="en-US" sz="1800" baseline="-25000" dirty="0"/>
              <a:t>2</a:t>
            </a:r>
            <a:r>
              <a:rPr lang="en-US" sz="1800" dirty="0"/>
              <a:t>), then AMSP is unforgeable in the random-oracle model.</a:t>
            </a:r>
            <a:endParaRPr lang="en-US" sz="1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7F69C-69D4-4530-81BB-0A424B1776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609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45-0243-4C5D-AF82-C66F5F2D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multi-signatures from DL (MSDL)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5A294-4F98-4728-BE18-F0A9A1E87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62052" cy="34164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Fix of MuSig-1 </a:t>
            </a:r>
            <a:r>
              <a:rPr lang="en-US" sz="1400" dirty="0"/>
              <a:t>[</a:t>
            </a:r>
            <a:r>
              <a:rPr lang="en-US" sz="1400" dirty="0" err="1"/>
              <a:t>MaxwellPSW</a:t>
            </a:r>
            <a:r>
              <a:rPr lang="en-US" sz="1400" dirty="0"/>
              <a:t> 2018 v1]</a:t>
            </a:r>
            <a:r>
              <a:rPr lang="en-US" dirty="0"/>
              <a:t> after flaw in proof </a:t>
            </a:r>
            <a:r>
              <a:rPr lang="en-US" sz="1400" dirty="0"/>
              <a:t>[Drijvers-EFN 2018]</a:t>
            </a:r>
            <a:endParaRPr lang="en-US" dirty="0"/>
          </a:p>
          <a:p>
            <a:pPr marL="114300" indent="0">
              <a:spcAft>
                <a:spcPts val="600"/>
              </a:spcAft>
              <a:buNone/>
            </a:pPr>
            <a:r>
              <a:rPr lang="en-US" dirty="0"/>
              <a:t>Independently proposed as MuSig-2 </a:t>
            </a:r>
            <a:r>
              <a:rPr lang="en-US" sz="1400" dirty="0"/>
              <a:t>[Maxwell-PSW 2018 v2]</a:t>
            </a:r>
          </a:p>
          <a:p>
            <a:pPr>
              <a:spcAft>
                <a:spcPts val="600"/>
              </a:spcAft>
            </a:pPr>
            <a:r>
              <a:rPr lang="en-US" dirty="0"/>
              <a:t>Sign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en-US" dirty="0"/>
              <a:t>	3-round protocol à la [</a:t>
            </a:r>
            <a:r>
              <a:rPr lang="en-US" dirty="0" err="1"/>
              <a:t>Bellare</a:t>
            </a:r>
            <a:r>
              <a:rPr lang="en-US" dirty="0"/>
              <a:t>-Neven 2006]</a:t>
            </a:r>
          </a:p>
          <a:p>
            <a:pPr>
              <a:spcAft>
                <a:spcPts val="600"/>
              </a:spcAft>
            </a:pPr>
            <a:r>
              <a:rPr lang="en-US" dirty="0"/>
              <a:t>Key aggregation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en-US" dirty="0"/>
              <a:t>	 </a:t>
            </a:r>
            <a:r>
              <a:rPr lang="en-US" dirty="0" err="1"/>
              <a:t>apk</a:t>
            </a:r>
            <a:r>
              <a:rPr lang="en-US" dirty="0"/>
              <a:t> ← a</a:t>
            </a:r>
            <a:r>
              <a:rPr lang="en-US" baseline="-25000" dirty="0"/>
              <a:t>1</a:t>
            </a:r>
            <a:r>
              <a:rPr lang="en-US" dirty="0"/>
              <a:t>∙pk</a:t>
            </a:r>
            <a:r>
              <a:rPr lang="en-US" baseline="-25000" dirty="0"/>
              <a:t>1</a:t>
            </a:r>
            <a:r>
              <a:rPr lang="en-US" baseline="14000" dirty="0"/>
              <a:t> </a:t>
            </a:r>
            <a:r>
              <a:rPr lang="en-US" dirty="0"/>
              <a:t>+ … + </a:t>
            </a:r>
            <a:r>
              <a:rPr lang="en-US" dirty="0" err="1"/>
              <a:t>a</a:t>
            </a:r>
            <a:r>
              <a:rPr lang="en-US" baseline="-25000" dirty="0" err="1"/>
              <a:t>n</a:t>
            </a:r>
            <a:r>
              <a:rPr lang="en-US" dirty="0" err="1"/>
              <a:t>∙pk</a:t>
            </a:r>
            <a:r>
              <a:rPr lang="en-US" baseline="-25000" dirty="0" err="1"/>
              <a:t>n</a:t>
            </a:r>
            <a:r>
              <a:rPr lang="en-US" dirty="0"/>
              <a:t>  where a</a:t>
            </a:r>
            <a:r>
              <a:rPr lang="en-US" baseline="-25000" dirty="0"/>
              <a:t>i</a:t>
            </a:r>
            <a:r>
              <a:rPr lang="en-US" dirty="0"/>
              <a:t> ← H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 err="1"/>
              <a:t>pk</a:t>
            </a:r>
            <a:r>
              <a:rPr lang="en-US" baseline="-25000" dirty="0" err="1"/>
              <a:t>i</a:t>
            </a:r>
            <a:r>
              <a:rPr lang="en-US" dirty="0"/>
              <a:t>, {pk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pk</a:t>
            </a:r>
            <a:r>
              <a:rPr lang="en-US" baseline="-25000" dirty="0" err="1"/>
              <a:t>n</a:t>
            </a:r>
            <a:r>
              <a:rPr lang="en-US" dirty="0"/>
              <a:t>})</a:t>
            </a:r>
          </a:p>
          <a:p>
            <a:pPr>
              <a:spcAft>
                <a:spcPts val="600"/>
              </a:spcAft>
            </a:pPr>
            <a:r>
              <a:rPr lang="en-US" dirty="0"/>
              <a:t>Verify(</a:t>
            </a:r>
            <a:r>
              <a:rPr lang="en-US" dirty="0" err="1"/>
              <a:t>apk</a:t>
            </a:r>
            <a:r>
              <a:rPr lang="en-US" dirty="0"/>
              <a:t>, m, </a:t>
            </a:r>
            <a:r>
              <a:rPr lang="el-GR" dirty="0"/>
              <a:t>σ</a:t>
            </a:r>
            <a:r>
              <a:rPr lang="en-US" dirty="0"/>
              <a:t> = (T, s))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en-US" sz="1600" dirty="0"/>
              <a:t>	</a:t>
            </a:r>
            <a:r>
              <a:rPr lang="en-US" dirty="0"/>
              <a:t>c ← H(T, m)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en-US" sz="1600" dirty="0"/>
              <a:t>	</a:t>
            </a:r>
            <a:r>
              <a:rPr lang="en-US" dirty="0"/>
              <a:t>Check  </a:t>
            </a:r>
            <a:r>
              <a:rPr lang="en-US" dirty="0" err="1"/>
              <a:t>s∙P</a:t>
            </a:r>
            <a:r>
              <a:rPr lang="en-US" dirty="0"/>
              <a:t> = T + c</a:t>
            </a:r>
            <a:r>
              <a:rPr lang="el-GR" dirty="0"/>
              <a:t>∙</a:t>
            </a:r>
            <a:r>
              <a:rPr lang="en-US" dirty="0" err="1"/>
              <a:t>apk</a:t>
            </a:r>
            <a:r>
              <a:rPr lang="en-US" dirty="0"/>
              <a:t>      </a:t>
            </a:r>
            <a:r>
              <a:rPr lang="en-US" b="1" dirty="0">
                <a:solidFill>
                  <a:srgbClr val="29AAE3"/>
                </a:solidFill>
              </a:rPr>
              <a:t>identical to standard </a:t>
            </a:r>
            <a:r>
              <a:rPr lang="en-US" b="1" dirty="0" err="1">
                <a:solidFill>
                  <a:srgbClr val="29AAE3"/>
                </a:solidFill>
              </a:rPr>
              <a:t>Schnorr</a:t>
            </a:r>
            <a:r>
              <a:rPr lang="en-US" b="1" dirty="0">
                <a:solidFill>
                  <a:srgbClr val="29AAE3"/>
                </a:solidFill>
              </a:rPr>
              <a:t>!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331BF-1218-4248-8CB9-D15D4B05F6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761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45-0243-4C5D-AF82-C66F5F2D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multi-signatures from DL (MSDL)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5A294-4F98-4728-BE18-F0A9A1E87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62052" cy="34164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Fix of MuSig-1 </a:t>
            </a:r>
            <a:r>
              <a:rPr lang="en-US" sz="1400" dirty="0"/>
              <a:t>[</a:t>
            </a:r>
            <a:r>
              <a:rPr lang="en-US" sz="1400" dirty="0" err="1"/>
              <a:t>MaxwellPSW</a:t>
            </a:r>
            <a:r>
              <a:rPr lang="en-US" sz="1400" dirty="0"/>
              <a:t> 2018 v1]</a:t>
            </a:r>
            <a:r>
              <a:rPr lang="en-US" dirty="0"/>
              <a:t> after flaw in proof </a:t>
            </a:r>
            <a:r>
              <a:rPr lang="en-US" sz="1400" dirty="0"/>
              <a:t>[Drijvers-EFN 2018]</a:t>
            </a:r>
            <a:endParaRPr lang="en-US" dirty="0"/>
          </a:p>
          <a:p>
            <a:pPr marL="114300" indent="0">
              <a:spcAft>
                <a:spcPts val="600"/>
              </a:spcAft>
              <a:buNone/>
            </a:pPr>
            <a:r>
              <a:rPr lang="en-US" dirty="0"/>
              <a:t>Independently proposed as MuSig-2 </a:t>
            </a:r>
            <a:r>
              <a:rPr lang="en-US" sz="1400" dirty="0"/>
              <a:t>[Maxwell-PSW 2018 v2]</a:t>
            </a:r>
          </a:p>
          <a:p>
            <a:pPr>
              <a:spcAft>
                <a:spcPts val="600"/>
              </a:spcAft>
            </a:pPr>
            <a:r>
              <a:rPr lang="en-US" dirty="0"/>
              <a:t>Sign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en-US" dirty="0"/>
              <a:t>	3-round protocol à la [</a:t>
            </a:r>
            <a:r>
              <a:rPr lang="en-US" dirty="0" err="1"/>
              <a:t>Bellare</a:t>
            </a:r>
            <a:r>
              <a:rPr lang="en-US" dirty="0"/>
              <a:t>-Neven 2006]</a:t>
            </a:r>
          </a:p>
          <a:p>
            <a:pPr>
              <a:spcAft>
                <a:spcPts val="600"/>
              </a:spcAft>
            </a:pPr>
            <a:r>
              <a:rPr lang="en-US" dirty="0"/>
              <a:t>Key aggregation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en-US" dirty="0"/>
              <a:t>	 </a:t>
            </a:r>
            <a:r>
              <a:rPr lang="en-US" dirty="0" err="1"/>
              <a:t>apk</a:t>
            </a:r>
            <a:r>
              <a:rPr lang="en-US" dirty="0"/>
              <a:t> ← a</a:t>
            </a:r>
            <a:r>
              <a:rPr lang="en-US" baseline="-25000" dirty="0"/>
              <a:t>1</a:t>
            </a:r>
            <a:r>
              <a:rPr lang="en-US" dirty="0"/>
              <a:t>∙pk</a:t>
            </a:r>
            <a:r>
              <a:rPr lang="en-US" baseline="-25000" dirty="0"/>
              <a:t>1</a:t>
            </a:r>
            <a:r>
              <a:rPr lang="en-US" baseline="14000" dirty="0"/>
              <a:t> </a:t>
            </a:r>
            <a:r>
              <a:rPr lang="en-US" dirty="0"/>
              <a:t>+ … + </a:t>
            </a:r>
            <a:r>
              <a:rPr lang="en-US" dirty="0" err="1"/>
              <a:t>a</a:t>
            </a:r>
            <a:r>
              <a:rPr lang="en-US" baseline="-25000" dirty="0" err="1"/>
              <a:t>n</a:t>
            </a:r>
            <a:r>
              <a:rPr lang="en-US" dirty="0" err="1"/>
              <a:t>∙pk</a:t>
            </a:r>
            <a:r>
              <a:rPr lang="en-US" baseline="-25000" dirty="0" err="1"/>
              <a:t>n</a:t>
            </a:r>
            <a:r>
              <a:rPr lang="en-US" dirty="0"/>
              <a:t>  where a</a:t>
            </a:r>
            <a:r>
              <a:rPr lang="en-US" baseline="-25000" dirty="0"/>
              <a:t>i</a:t>
            </a:r>
            <a:r>
              <a:rPr lang="en-US" dirty="0"/>
              <a:t> ← H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 err="1"/>
              <a:t>pk</a:t>
            </a:r>
            <a:r>
              <a:rPr lang="en-US" baseline="-25000" dirty="0" err="1"/>
              <a:t>i</a:t>
            </a:r>
            <a:r>
              <a:rPr lang="en-US" dirty="0"/>
              <a:t>, {pk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pk</a:t>
            </a:r>
            <a:r>
              <a:rPr lang="en-US" baseline="-25000" dirty="0" err="1"/>
              <a:t>n</a:t>
            </a:r>
            <a:r>
              <a:rPr lang="en-US" dirty="0"/>
              <a:t>})</a:t>
            </a:r>
          </a:p>
          <a:p>
            <a:pPr>
              <a:spcAft>
                <a:spcPts val="600"/>
              </a:spcAft>
            </a:pPr>
            <a:r>
              <a:rPr lang="en-US" dirty="0"/>
              <a:t>Verify(</a:t>
            </a:r>
            <a:r>
              <a:rPr lang="en-US" dirty="0" err="1"/>
              <a:t>apk</a:t>
            </a:r>
            <a:r>
              <a:rPr lang="en-US" dirty="0"/>
              <a:t>, m, </a:t>
            </a:r>
            <a:r>
              <a:rPr lang="el-GR" dirty="0"/>
              <a:t>σ</a:t>
            </a:r>
            <a:r>
              <a:rPr lang="en-US" dirty="0"/>
              <a:t> = (T, s))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en-US" sz="1600" dirty="0"/>
              <a:t>	</a:t>
            </a:r>
            <a:r>
              <a:rPr lang="en-US" dirty="0"/>
              <a:t>c ← H(T, m)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en-US" sz="1600" dirty="0"/>
              <a:t>	</a:t>
            </a:r>
            <a:r>
              <a:rPr lang="en-US" dirty="0"/>
              <a:t>Check  </a:t>
            </a:r>
            <a:r>
              <a:rPr lang="en-US" dirty="0" err="1"/>
              <a:t>s∙P</a:t>
            </a:r>
            <a:r>
              <a:rPr lang="en-US" dirty="0"/>
              <a:t> = T + c</a:t>
            </a:r>
            <a:r>
              <a:rPr lang="el-GR" dirty="0"/>
              <a:t>∙</a:t>
            </a:r>
            <a:r>
              <a:rPr lang="en-US" dirty="0" err="1"/>
              <a:t>apk</a:t>
            </a:r>
            <a:r>
              <a:rPr lang="en-US" dirty="0"/>
              <a:t>     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b="1" dirty="0">
                <a:solidFill>
                  <a:srgbClr val="29AAE3"/>
                </a:solidFill>
              </a:rPr>
              <a:t>identical to standard </a:t>
            </a:r>
            <a:r>
              <a:rPr lang="en-US" b="1" dirty="0" err="1">
                <a:solidFill>
                  <a:srgbClr val="29AAE3"/>
                </a:solidFill>
              </a:rPr>
              <a:t>Schnorr</a:t>
            </a:r>
            <a:r>
              <a:rPr lang="en-US" b="1" dirty="0">
                <a:solidFill>
                  <a:srgbClr val="29AAE3"/>
                </a:solidFill>
              </a:rPr>
              <a:t>!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BE1CB-55A1-4FE2-8EB7-DAB4892E36F5}"/>
              </a:ext>
            </a:extLst>
          </p:cNvPr>
          <p:cNvSpPr txBox="1"/>
          <p:nvPr/>
        </p:nvSpPr>
        <p:spPr>
          <a:xfrm>
            <a:off x="1802887" y="1943563"/>
            <a:ext cx="6171274" cy="1200329"/>
          </a:xfrm>
          <a:prstGeom prst="rect">
            <a:avLst/>
          </a:prstGeom>
          <a:solidFill>
            <a:srgbClr val="FBB03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1800" b="1" dirty="0"/>
              <a:t>Theorem:</a:t>
            </a:r>
            <a:r>
              <a:rPr lang="en-US" sz="1800" dirty="0"/>
              <a:t> </a:t>
            </a:r>
          </a:p>
          <a:p>
            <a:r>
              <a:rPr lang="en-US" sz="1800" dirty="0"/>
              <a:t>If DL is hard in G, then MSDL is unforgeable in the random-oracle model.</a:t>
            </a:r>
            <a:endParaRPr lang="en-US" sz="1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9D105-EF52-4702-BFAE-89DFD1F788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44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C4CC-6F09-40C7-8EA3-68194044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Transactions (P2PKH, simplified)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3CFDB8-EA9E-45AD-BAC3-9DBE340F96E0}"/>
              </a:ext>
            </a:extLst>
          </p:cNvPr>
          <p:cNvSpPr/>
          <p:nvPr/>
        </p:nvSpPr>
        <p:spPr>
          <a:xfrm>
            <a:off x="1107347" y="1535185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143F5-E457-40E9-A69E-1F08A5A3A1F8}"/>
              </a:ext>
            </a:extLst>
          </p:cNvPr>
          <p:cNvSpPr txBox="1"/>
          <p:nvPr/>
        </p:nvSpPr>
        <p:spPr>
          <a:xfrm>
            <a:off x="454312" y="1567244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369466-4477-4DEA-84AA-415A5397E95D}"/>
              </a:ext>
            </a:extLst>
          </p:cNvPr>
          <p:cNvSpPr/>
          <p:nvPr/>
        </p:nvSpPr>
        <p:spPr>
          <a:xfrm>
            <a:off x="2367093" y="1535185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5DF80-F38C-4EB0-B717-AACFD3F19037}"/>
              </a:ext>
            </a:extLst>
          </p:cNvPr>
          <p:cNvSpPr txBox="1"/>
          <p:nvPr/>
        </p:nvSpPr>
        <p:spPr>
          <a:xfrm>
            <a:off x="3440883" y="1568741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C788F4-568D-40B3-8D9A-928F8E46A054}"/>
              </a:ext>
            </a:extLst>
          </p:cNvPr>
          <p:cNvSpPr/>
          <p:nvPr/>
        </p:nvSpPr>
        <p:spPr>
          <a:xfrm>
            <a:off x="4200177" y="1533688"/>
            <a:ext cx="1494552" cy="4026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H(pk</a:t>
            </a:r>
            <a:r>
              <a:rPr lang="en-US" sz="1600" baseline="-25000" dirty="0"/>
              <a:t>1</a:t>
            </a:r>
            <a:r>
              <a:rPr lang="en-US" sz="1600" dirty="0"/>
              <a:t>), value</a:t>
            </a:r>
            <a:r>
              <a:rPr lang="en-US" sz="1600" baseline="-250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56F16-B03B-4B71-BC00-AE591DADA13C}"/>
              </a:ext>
            </a:extLst>
          </p:cNvPr>
          <p:cNvSpPr txBox="1"/>
          <p:nvPr/>
        </p:nvSpPr>
        <p:spPr>
          <a:xfrm>
            <a:off x="7586359" y="1540822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CD8017-FEA7-403F-82C8-0C2CF2572EA9}"/>
              </a:ext>
            </a:extLst>
          </p:cNvPr>
          <p:cNvSpPr/>
          <p:nvPr/>
        </p:nvSpPr>
        <p:spPr>
          <a:xfrm>
            <a:off x="1107347" y="2370414"/>
            <a:ext cx="1591022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pointer, pk</a:t>
            </a:r>
            <a:r>
              <a:rPr lang="en-US" sz="1600" baseline="-25000" dirty="0"/>
              <a:t>1</a:t>
            </a:r>
            <a:r>
              <a:rPr lang="en-US" sz="1600" dirty="0"/>
              <a:t>, s</a:t>
            </a:r>
            <a:r>
              <a:rPr lang="en-US" sz="1600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3F7FF-E58C-4AEF-99EB-CD8BE512DF1F}"/>
              </a:ext>
            </a:extLst>
          </p:cNvPr>
          <p:cNvSpPr txBox="1"/>
          <p:nvPr/>
        </p:nvSpPr>
        <p:spPr>
          <a:xfrm>
            <a:off x="454312" y="2402473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3C2F7-01EF-4243-8883-A09256ABA6D2}"/>
              </a:ext>
            </a:extLst>
          </p:cNvPr>
          <p:cNvSpPr txBox="1"/>
          <p:nvPr/>
        </p:nvSpPr>
        <p:spPr>
          <a:xfrm>
            <a:off x="4457484" y="2399383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A74211-8005-4B16-B3FB-A1FF824C9A47}"/>
              </a:ext>
            </a:extLst>
          </p:cNvPr>
          <p:cNvSpPr/>
          <p:nvPr/>
        </p:nvSpPr>
        <p:spPr>
          <a:xfrm>
            <a:off x="5216778" y="2364330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249E21-C071-44EE-BEAA-AEC99EACD0D6}"/>
              </a:ext>
            </a:extLst>
          </p:cNvPr>
          <p:cNvSpPr/>
          <p:nvPr/>
        </p:nvSpPr>
        <p:spPr>
          <a:xfrm>
            <a:off x="6476525" y="2365827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13C2D-3385-43CE-860B-B013449D492B}"/>
              </a:ext>
            </a:extLst>
          </p:cNvPr>
          <p:cNvSpPr txBox="1"/>
          <p:nvPr/>
        </p:nvSpPr>
        <p:spPr>
          <a:xfrm>
            <a:off x="7554596" y="2396389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C30409-770E-4064-B033-CF0BC72DE352}"/>
              </a:ext>
            </a:extLst>
          </p:cNvPr>
          <p:cNvSpPr/>
          <p:nvPr/>
        </p:nvSpPr>
        <p:spPr>
          <a:xfrm>
            <a:off x="5893268" y="1533688"/>
            <a:ext cx="1494552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H(pk</a:t>
            </a:r>
            <a:r>
              <a:rPr lang="en-US" sz="1600" baseline="-25000" dirty="0"/>
              <a:t>2</a:t>
            </a:r>
            <a:r>
              <a:rPr lang="en-US" sz="1600" dirty="0"/>
              <a:t>), value</a:t>
            </a:r>
            <a:r>
              <a:rPr lang="en-US" sz="1600" baseline="-25000" dirty="0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86EE6-B5F9-486E-8E75-422D269FF10B}"/>
              </a:ext>
            </a:extLst>
          </p:cNvPr>
          <p:cNvSpPr/>
          <p:nvPr/>
        </p:nvSpPr>
        <p:spPr>
          <a:xfrm>
            <a:off x="1208015" y="2455318"/>
            <a:ext cx="671119" cy="285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85DDAE92-AECF-48D7-81BF-C1A1B9A7571B}"/>
              </a:ext>
            </a:extLst>
          </p:cNvPr>
          <p:cNvCxnSpPr>
            <a:cxnSpLocks/>
            <a:stCxn id="18" idx="0"/>
            <a:endCxn id="7" idx="2"/>
          </p:cNvCxnSpPr>
          <p:nvPr/>
        </p:nvCxnSpPr>
        <p:spPr>
          <a:xfrm rot="5400000" flipH="1" flipV="1">
            <a:off x="2986035" y="493900"/>
            <a:ext cx="518958" cy="340387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9727C91-BD36-48DC-9ACF-7122A0FB380B}"/>
              </a:ext>
            </a:extLst>
          </p:cNvPr>
          <p:cNvSpPr/>
          <p:nvPr/>
        </p:nvSpPr>
        <p:spPr>
          <a:xfrm>
            <a:off x="2895080" y="2364330"/>
            <a:ext cx="1591022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pointer, pk</a:t>
            </a:r>
            <a:r>
              <a:rPr lang="en-US" sz="1600" baseline="-25000" dirty="0"/>
              <a:t>3</a:t>
            </a:r>
            <a:r>
              <a:rPr lang="en-US" sz="1600" dirty="0"/>
              <a:t>, s</a:t>
            </a:r>
            <a:r>
              <a:rPr lang="en-US" sz="1600" baseline="-25000" dirty="0"/>
              <a:t>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044155-7885-489B-82D7-65EA214797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910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AE768-D152-449F-B16B-79EC7614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Accountable-subgroup </a:t>
            </a:r>
            <a:br>
              <a:rPr lang="en-US" dirty="0"/>
            </a:br>
            <a:r>
              <a:rPr lang="en-US" dirty="0"/>
              <a:t>multi-signatures</a:t>
            </a:r>
          </a:p>
        </p:txBody>
      </p:sp>
    </p:spTree>
    <p:extLst>
      <p:ext uri="{BB962C8B-B14F-4D97-AF65-F5344CB8AC3E}">
        <p14:creationId xmlns:p14="http://schemas.microsoft.com/office/powerpoint/2010/main" val="2915264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52AF-B2DA-4C2B-9BEA-6DE30426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Brute-force t-out-of-n </a:t>
            </a:r>
            <a:r>
              <a:rPr lang="en-US" dirty="0" err="1"/>
              <a:t>Multisig</a:t>
            </a:r>
            <a:r>
              <a:rPr lang="en-US" dirty="0"/>
              <a:t> </a:t>
            </a:r>
            <a:r>
              <a:rPr lang="en-US" sz="1400" dirty="0"/>
              <a:t>[Maxwell-PSW 2018]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1FFBF1-BDED-4E4C-ADF5-6F98E1535A0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Exhaustively list </a:t>
                </a:r>
                <a:r>
                  <a:rPr lang="en-US" dirty="0" err="1"/>
                  <a:t>apk</a:t>
                </a:r>
                <a:r>
                  <a:rPr lang="en-US" dirty="0"/>
                  <a:t> of all t-size subsets in Merkle tree</a:t>
                </a:r>
              </a:p>
              <a:p>
                <a:pPr marL="114300" indent="0">
                  <a:buNone/>
                </a:pPr>
                <a:r>
                  <a:rPr lang="en-US" dirty="0"/>
                  <a:t>Works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reasonably small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1FFBF1-BDED-4E4C-ADF5-6F98E1535A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0BB7383-53D0-4B18-A770-F6C4B5E27789}"/>
              </a:ext>
            </a:extLst>
          </p:cNvPr>
          <p:cNvGrpSpPr/>
          <p:nvPr/>
        </p:nvGrpSpPr>
        <p:grpSpPr>
          <a:xfrm>
            <a:off x="5641373" y="2238504"/>
            <a:ext cx="3406702" cy="2030376"/>
            <a:chOff x="5555685" y="1839187"/>
            <a:chExt cx="3406702" cy="20303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4F184-6239-449D-9730-5022C75B6DCC}"/>
                </a:ext>
              </a:extLst>
            </p:cNvPr>
            <p:cNvSpPr/>
            <p:nvPr/>
          </p:nvSpPr>
          <p:spPr>
            <a:xfrm>
              <a:off x="5555685" y="3531009"/>
              <a:ext cx="34067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apk</a:t>
              </a:r>
              <a:r>
                <a:rPr lang="en-US" sz="16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1</a:t>
              </a:r>
              <a:r>
                <a:rPr lang="en-US" sz="16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   apk</a:t>
              </a:r>
              <a:r>
                <a:rPr lang="en-US" sz="16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2</a:t>
              </a:r>
              <a:r>
                <a:rPr lang="en-US" sz="16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   apk</a:t>
              </a:r>
              <a:r>
                <a:rPr lang="en-US" sz="16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3</a:t>
              </a:r>
              <a:r>
                <a:rPr lang="en-US" sz="16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   apk</a:t>
              </a:r>
              <a:r>
                <a:rPr lang="en-US" sz="16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4</a:t>
              </a:r>
              <a:r>
                <a:rPr lang="en-US" sz="16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   apk</a:t>
              </a:r>
              <a:r>
                <a:rPr lang="en-US" sz="16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5</a:t>
              </a:r>
              <a:r>
                <a:rPr lang="en-US" sz="16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   apk</a:t>
              </a:r>
              <a:r>
                <a:rPr lang="en-US" sz="16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6</a:t>
              </a:r>
              <a:endParaRPr lang="en-US" sz="12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1D1C621-3E54-4510-B497-86A959604755}"/>
                </a:ext>
              </a:extLst>
            </p:cNvPr>
            <p:cNvCxnSpPr>
              <a:cxnSpLocks/>
            </p:cNvCxnSpPr>
            <p:nvPr/>
          </p:nvCxnSpPr>
          <p:spPr>
            <a:xfrm>
              <a:off x="5793668" y="3246675"/>
              <a:ext cx="1" cy="292460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42C8872-91E1-4E3E-8A12-1F38C024E7CF}"/>
                </a:ext>
              </a:extLst>
            </p:cNvPr>
            <p:cNvCxnSpPr>
              <a:cxnSpLocks/>
            </p:cNvCxnSpPr>
            <p:nvPr/>
          </p:nvCxnSpPr>
          <p:spPr>
            <a:xfrm>
              <a:off x="6349897" y="3238549"/>
              <a:ext cx="1" cy="292460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8AB13E9-2072-41B9-B9CA-ABB951C58BB4}"/>
                </a:ext>
              </a:extLst>
            </p:cNvPr>
            <p:cNvCxnSpPr>
              <a:cxnSpLocks/>
            </p:cNvCxnSpPr>
            <p:nvPr/>
          </p:nvCxnSpPr>
          <p:spPr>
            <a:xfrm>
              <a:off x="6927104" y="3246675"/>
              <a:ext cx="1" cy="292460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D313658-741E-41E8-BF7E-04A19E0C5506}"/>
                </a:ext>
              </a:extLst>
            </p:cNvPr>
            <p:cNvCxnSpPr>
              <a:cxnSpLocks/>
            </p:cNvCxnSpPr>
            <p:nvPr/>
          </p:nvCxnSpPr>
          <p:spPr>
            <a:xfrm>
              <a:off x="7475003" y="3238549"/>
              <a:ext cx="1" cy="292460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0633908-6258-4C8D-A957-9707C652B8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3669" y="2857500"/>
              <a:ext cx="226131" cy="281711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C6CC90-7AEA-4A28-83AD-209F537D0624}"/>
                </a:ext>
              </a:extLst>
            </p:cNvPr>
            <p:cNvCxnSpPr>
              <a:cxnSpLocks/>
            </p:cNvCxnSpPr>
            <p:nvPr/>
          </p:nvCxnSpPr>
          <p:spPr>
            <a:xfrm>
              <a:off x="6119446" y="2857500"/>
              <a:ext cx="230451" cy="271096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D46AE18-B28F-4987-80C0-F014AE0D70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104" y="2857500"/>
              <a:ext cx="226131" cy="281711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A6A3653-98F7-451D-8351-2657E2C0D6CF}"/>
                </a:ext>
              </a:extLst>
            </p:cNvPr>
            <p:cNvCxnSpPr>
              <a:cxnSpLocks/>
            </p:cNvCxnSpPr>
            <p:nvPr/>
          </p:nvCxnSpPr>
          <p:spPr>
            <a:xfrm>
              <a:off x="7252881" y="2857500"/>
              <a:ext cx="230451" cy="271096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2B170FB-6514-48C2-BF58-F31F61094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2091" y="2493248"/>
              <a:ext cx="517656" cy="287086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7CE077-FC74-4F2B-AC51-A18D6677E145}"/>
                </a:ext>
              </a:extLst>
            </p:cNvPr>
            <p:cNvCxnSpPr>
              <a:cxnSpLocks/>
            </p:cNvCxnSpPr>
            <p:nvPr/>
          </p:nvCxnSpPr>
          <p:spPr>
            <a:xfrm>
              <a:off x="6656439" y="2493248"/>
              <a:ext cx="544707" cy="287086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5F6620-2932-425A-856A-048C0B86EA02}"/>
                </a:ext>
              </a:extLst>
            </p:cNvPr>
            <p:cNvCxnSpPr>
              <a:cxnSpLocks/>
            </p:cNvCxnSpPr>
            <p:nvPr/>
          </p:nvCxnSpPr>
          <p:spPr>
            <a:xfrm>
              <a:off x="7995383" y="2836136"/>
              <a:ext cx="0" cy="694873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96706F-1878-4746-AEA5-57837648536E}"/>
                </a:ext>
              </a:extLst>
            </p:cNvPr>
            <p:cNvCxnSpPr>
              <a:cxnSpLocks/>
            </p:cNvCxnSpPr>
            <p:nvPr/>
          </p:nvCxnSpPr>
          <p:spPr>
            <a:xfrm>
              <a:off x="8551612" y="2828010"/>
              <a:ext cx="0" cy="702999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E763AC-11AB-4798-B1D2-AB684E886F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5384" y="2483613"/>
              <a:ext cx="226131" cy="281711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91D7AD-E030-4E86-A80C-4F58F9D5C684}"/>
                </a:ext>
              </a:extLst>
            </p:cNvPr>
            <p:cNvCxnSpPr>
              <a:cxnSpLocks/>
            </p:cNvCxnSpPr>
            <p:nvPr/>
          </p:nvCxnSpPr>
          <p:spPr>
            <a:xfrm>
              <a:off x="8321161" y="2483613"/>
              <a:ext cx="230451" cy="271096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8ADE91-A421-4620-B6E6-6E26EFC02E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15648" y="2128996"/>
              <a:ext cx="517656" cy="287086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2028201-AB72-4998-98DB-1C42270598DF}"/>
                </a:ext>
              </a:extLst>
            </p:cNvPr>
            <p:cNvCxnSpPr>
              <a:cxnSpLocks/>
            </p:cNvCxnSpPr>
            <p:nvPr/>
          </p:nvCxnSpPr>
          <p:spPr>
            <a:xfrm>
              <a:off x="7723029" y="2122520"/>
              <a:ext cx="544707" cy="287086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D1405E-A6AA-4B35-85F9-FF1C9E11AF2F}"/>
                </a:ext>
              </a:extLst>
            </p:cNvPr>
            <p:cNvSpPr/>
            <p:nvPr/>
          </p:nvSpPr>
          <p:spPr>
            <a:xfrm>
              <a:off x="7150686" y="1839187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root</a:t>
              </a:r>
              <a:endParaRPr lang="en-US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4DB12E6-C7E9-43C2-98D1-7556E37870F5}"/>
              </a:ext>
            </a:extLst>
          </p:cNvPr>
          <p:cNvSpPr/>
          <p:nvPr/>
        </p:nvSpPr>
        <p:spPr>
          <a:xfrm>
            <a:off x="4091969" y="2586627"/>
            <a:ext cx="1562798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H(script), value</a:t>
            </a:r>
            <a:endParaRPr lang="en-US" sz="1600" baseline="-25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A696FE-1347-4CCE-9A8E-FBC495CE7503}"/>
              </a:ext>
            </a:extLst>
          </p:cNvPr>
          <p:cNvSpPr/>
          <p:nvPr/>
        </p:nvSpPr>
        <p:spPr>
          <a:xfrm>
            <a:off x="1323121" y="3369533"/>
            <a:ext cx="2636587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pointer, script, parameters</a:t>
            </a:r>
            <a:endParaRPr lang="en-US" sz="1600" baseline="-25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F7480D-8C59-4FF0-A255-F627B46D7611}"/>
              </a:ext>
            </a:extLst>
          </p:cNvPr>
          <p:cNvSpPr/>
          <p:nvPr/>
        </p:nvSpPr>
        <p:spPr>
          <a:xfrm>
            <a:off x="1423790" y="3454437"/>
            <a:ext cx="671119" cy="285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CB43C360-778E-497F-9310-8821E91B2A30}"/>
              </a:ext>
            </a:extLst>
          </p:cNvPr>
          <p:cNvCxnSpPr>
            <a:cxnSpLocks/>
            <a:stCxn id="25" idx="0"/>
            <a:endCxn id="23" idx="2"/>
          </p:cNvCxnSpPr>
          <p:nvPr/>
        </p:nvCxnSpPr>
        <p:spPr>
          <a:xfrm rot="5400000" flipH="1" flipV="1">
            <a:off x="3083790" y="1664859"/>
            <a:ext cx="465138" cy="311401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C22179E3-D3B7-4AC1-8E74-FF38FC5CF1AA}"/>
              </a:ext>
            </a:extLst>
          </p:cNvPr>
          <p:cNvSpPr/>
          <p:nvPr/>
        </p:nvSpPr>
        <p:spPr>
          <a:xfrm>
            <a:off x="4606405" y="2139128"/>
            <a:ext cx="782893" cy="351323"/>
          </a:xfrm>
          <a:prstGeom prst="wedgeRectCallout">
            <a:avLst>
              <a:gd name="adj1" fmla="val -47570"/>
              <a:gd name="adj2" fmla="val 10548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95959"/>
                </a:solidFill>
              </a:rPr>
              <a:t>root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1234D067-7E7C-4B94-89BC-0325CD4A4CFB}"/>
              </a:ext>
            </a:extLst>
          </p:cNvPr>
          <p:cNvSpPr/>
          <p:nvPr/>
        </p:nvSpPr>
        <p:spPr>
          <a:xfrm>
            <a:off x="527475" y="3917557"/>
            <a:ext cx="1979802" cy="351323"/>
          </a:xfrm>
          <a:prstGeom prst="wedgeRectCallout">
            <a:avLst>
              <a:gd name="adj1" fmla="val 47345"/>
              <a:gd name="adj2" fmla="val -10703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595959"/>
                </a:solidFill>
              </a:rPr>
              <a:t>apk</a:t>
            </a:r>
            <a:r>
              <a:rPr lang="en-US" sz="1600" baseline="-25000" dirty="0" err="1">
                <a:solidFill>
                  <a:srgbClr val="595959"/>
                </a:solidFill>
              </a:rPr>
              <a:t>i</a:t>
            </a:r>
            <a:r>
              <a:rPr lang="en-US" sz="1600" dirty="0">
                <a:solidFill>
                  <a:srgbClr val="595959"/>
                </a:solidFill>
              </a:rPr>
              <a:t> , Merkle path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E2C27DBF-7765-44FD-ABAB-B56498DA4843}"/>
              </a:ext>
            </a:extLst>
          </p:cNvPr>
          <p:cNvSpPr/>
          <p:nvPr/>
        </p:nvSpPr>
        <p:spPr>
          <a:xfrm>
            <a:off x="3227512" y="3922577"/>
            <a:ext cx="732196" cy="351323"/>
          </a:xfrm>
          <a:prstGeom prst="wedgeRectCallout">
            <a:avLst>
              <a:gd name="adj1" fmla="val -49265"/>
              <a:gd name="adj2" fmla="val -11658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rgbClr val="595959"/>
                </a:solidFill>
              </a:rPr>
              <a:t>σ</a:t>
            </a:r>
            <a:r>
              <a:rPr lang="en-US" sz="1600" baseline="-25000" dirty="0" err="1">
                <a:solidFill>
                  <a:srgbClr val="595959"/>
                </a:solidFill>
              </a:rPr>
              <a:t>i</a:t>
            </a:r>
            <a:endParaRPr lang="en-US" sz="1600" baseline="-25000" dirty="0">
              <a:solidFill>
                <a:srgbClr val="595959"/>
              </a:solidFill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FED9A86-EA40-4C80-B131-FED062597A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74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9701-56B4-4C67-82A9-ADB4211C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handle arbitrary t-out-of-n?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E4FAB-8611-4495-BFBF-63AB9C869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rgbClr val="29AAE3"/>
                </a:solidFill>
              </a:rPr>
              <a:t>Yes!</a:t>
            </a:r>
            <a:r>
              <a:rPr lang="en-US" dirty="0"/>
              <a:t> Using our accountable-subgroup multi-signature (ASM) scheme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Public key: </a:t>
            </a:r>
            <a:r>
              <a:rPr lang="en-US" dirty="0" err="1"/>
              <a:t>apk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G</a:t>
            </a:r>
            <a:r>
              <a:rPr lang="en-US" baseline="-25000" dirty="0"/>
              <a:t>1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Signature: subset S, (</a:t>
            </a:r>
            <a:r>
              <a:rPr lang="en-US" dirty="0" err="1"/>
              <a:t>apk</a:t>
            </a:r>
            <a:r>
              <a:rPr lang="en-US" baseline="-25000" dirty="0" err="1"/>
              <a:t>S</a:t>
            </a:r>
            <a:r>
              <a:rPr lang="en-US" dirty="0"/>
              <a:t> , </a:t>
            </a:r>
            <a:r>
              <a:rPr lang="el-GR" dirty="0"/>
              <a:t>σ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G</a:t>
            </a:r>
            <a:r>
              <a:rPr lang="en-US" baseline="-25000" dirty="0"/>
              <a:t>1</a:t>
            </a:r>
            <a:r>
              <a:rPr lang="en-US" dirty="0"/>
              <a:t> × G</a:t>
            </a:r>
            <a:r>
              <a:rPr lang="en-US" baseline="-25000" dirty="0"/>
              <a:t>2</a:t>
            </a:r>
          </a:p>
          <a:p>
            <a:pPr marL="114300" indent="0">
              <a:buNone/>
            </a:pPr>
            <a:r>
              <a:rPr lang="en-US" dirty="0"/>
              <a:t>One-round interactive setup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D69F44-980E-433B-B9B5-E75D7616E846}"/>
              </a:ext>
            </a:extLst>
          </p:cNvPr>
          <p:cNvSpPr/>
          <p:nvPr/>
        </p:nvSpPr>
        <p:spPr>
          <a:xfrm>
            <a:off x="4973052" y="2860675"/>
            <a:ext cx="1562798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H(script), value</a:t>
            </a:r>
            <a:endParaRPr lang="en-US" sz="1600" baseline="-25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2930FC-D028-4271-BDFB-43C4B021814E}"/>
              </a:ext>
            </a:extLst>
          </p:cNvPr>
          <p:cNvSpPr/>
          <p:nvPr/>
        </p:nvSpPr>
        <p:spPr>
          <a:xfrm>
            <a:off x="2204204" y="3643581"/>
            <a:ext cx="2636587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pointer, script, parameters</a:t>
            </a:r>
            <a:endParaRPr lang="en-US" sz="1600" baseline="-25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FFB550-FD78-4E7B-B44E-6FA50936C07C}"/>
              </a:ext>
            </a:extLst>
          </p:cNvPr>
          <p:cNvSpPr/>
          <p:nvPr/>
        </p:nvSpPr>
        <p:spPr>
          <a:xfrm>
            <a:off x="2304873" y="3728485"/>
            <a:ext cx="671119" cy="285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18C27D8-2C83-48CE-8867-589336F240F2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rot="5400000" flipH="1" flipV="1">
            <a:off x="3964873" y="1938907"/>
            <a:ext cx="465138" cy="311401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DD26953-2E4F-44C5-96AD-D503E0119EF8}"/>
              </a:ext>
            </a:extLst>
          </p:cNvPr>
          <p:cNvSpPr/>
          <p:nvPr/>
        </p:nvSpPr>
        <p:spPr>
          <a:xfrm>
            <a:off x="5487488" y="2413176"/>
            <a:ext cx="782893" cy="351323"/>
          </a:xfrm>
          <a:prstGeom prst="wedgeRectCallout">
            <a:avLst>
              <a:gd name="adj1" fmla="val -47570"/>
              <a:gd name="adj2" fmla="val 10548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595959"/>
                </a:solidFill>
              </a:rPr>
              <a:t>apk</a:t>
            </a: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7AA11D0-5552-4116-8642-D0CA5AAB5A87}"/>
              </a:ext>
            </a:extLst>
          </p:cNvPr>
          <p:cNvSpPr/>
          <p:nvPr/>
        </p:nvSpPr>
        <p:spPr>
          <a:xfrm>
            <a:off x="2204204" y="4191605"/>
            <a:ext cx="898094" cy="351323"/>
          </a:xfrm>
          <a:prstGeom prst="wedgeRectCallout">
            <a:avLst>
              <a:gd name="adj1" fmla="val 70429"/>
              <a:gd name="adj2" fmla="val -11441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595959"/>
                </a:solidFill>
              </a:rPr>
              <a:t>apk</a:t>
            </a: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E883080-60F6-415B-A1AC-BD1DBFBF41BF}"/>
              </a:ext>
            </a:extLst>
          </p:cNvPr>
          <p:cNvSpPr/>
          <p:nvPr/>
        </p:nvSpPr>
        <p:spPr>
          <a:xfrm>
            <a:off x="3572455" y="4196625"/>
            <a:ext cx="1268336" cy="351323"/>
          </a:xfrm>
          <a:prstGeom prst="wedgeRectCallout">
            <a:avLst>
              <a:gd name="adj1" fmla="val -1105"/>
              <a:gd name="adj2" fmla="val -11974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95959"/>
                </a:solidFill>
              </a:rPr>
              <a:t>S, (</a:t>
            </a:r>
            <a:r>
              <a:rPr lang="en-US" sz="1600" dirty="0" err="1">
                <a:solidFill>
                  <a:srgbClr val="595959"/>
                </a:solidFill>
              </a:rPr>
              <a:t>apk</a:t>
            </a:r>
            <a:r>
              <a:rPr lang="en-US" sz="1600" baseline="-25000" dirty="0" err="1">
                <a:solidFill>
                  <a:srgbClr val="595959"/>
                </a:solidFill>
              </a:rPr>
              <a:t>S</a:t>
            </a:r>
            <a:r>
              <a:rPr lang="en-US" sz="1600" dirty="0">
                <a:solidFill>
                  <a:srgbClr val="595959"/>
                </a:solidFill>
              </a:rPr>
              <a:t>, </a:t>
            </a:r>
            <a:r>
              <a:rPr lang="el-GR" sz="1600" dirty="0">
                <a:solidFill>
                  <a:srgbClr val="595959"/>
                </a:solidFill>
              </a:rPr>
              <a:t>σ</a:t>
            </a:r>
            <a:r>
              <a:rPr lang="en-US" sz="1600" dirty="0">
                <a:solidFill>
                  <a:srgbClr val="595959"/>
                </a:solidFill>
              </a:rPr>
              <a:t>)</a:t>
            </a:r>
            <a:endParaRPr lang="en-US" sz="1600" baseline="-25000" dirty="0">
              <a:solidFill>
                <a:srgbClr val="595959"/>
              </a:solidFill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E1CE43B-6B23-458B-8B46-F7E8A566E64D}"/>
              </a:ext>
            </a:extLst>
          </p:cNvPr>
          <p:cNvSpPr/>
          <p:nvPr/>
        </p:nvSpPr>
        <p:spPr>
          <a:xfrm>
            <a:off x="953531" y="4579785"/>
            <a:ext cx="1086285" cy="488546"/>
          </a:xfrm>
          <a:prstGeom prst="wedgeRoundRectCallout">
            <a:avLst>
              <a:gd name="adj1" fmla="val 56837"/>
              <a:gd name="adj2" fmla="val -810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 group element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63A78F84-016F-4ACA-8B9B-53BF937DEC8B}"/>
              </a:ext>
            </a:extLst>
          </p:cNvPr>
          <p:cNvSpPr/>
          <p:nvPr/>
        </p:nvSpPr>
        <p:spPr>
          <a:xfrm>
            <a:off x="5042157" y="4579785"/>
            <a:ext cx="1803503" cy="488546"/>
          </a:xfrm>
          <a:prstGeom prst="wedgeRoundRectCallout">
            <a:avLst>
              <a:gd name="adj1" fmla="val -56882"/>
              <a:gd name="adj2" fmla="val -848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log n bits +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2 group elements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AC9449-C1F4-44B0-AF89-DB4A085BE3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45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D3BA-CCB6-4E38-9CD3-FB0DF3E0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ASM scheme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BCA4BB-3A3F-4E28-8A0A-44F855A32306}"/>
              </a:ext>
            </a:extLst>
          </p:cNvPr>
          <p:cNvSpPr/>
          <p:nvPr/>
        </p:nvSpPr>
        <p:spPr>
          <a:xfrm>
            <a:off x="754537" y="1117288"/>
            <a:ext cx="1814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ED1E79"/>
                </a:solidFill>
                <a:latin typeface="Roboto"/>
                <a:ea typeface="Roboto"/>
                <a:sym typeface="Roboto"/>
              </a:rPr>
              <a:t>Alice</a:t>
            </a:r>
            <a:b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</a:b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pk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= sk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∙P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A9BF3C-FC69-4D4B-8EDD-CBB328555795}"/>
              </a:ext>
            </a:extLst>
          </p:cNvPr>
          <p:cNvSpPr/>
          <p:nvPr/>
        </p:nvSpPr>
        <p:spPr>
          <a:xfrm>
            <a:off x="3605713" y="1117287"/>
            <a:ext cx="1814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ED1E79"/>
                </a:solidFill>
                <a:latin typeface="Roboto"/>
                <a:ea typeface="Roboto"/>
                <a:sym typeface="Roboto"/>
              </a:rPr>
              <a:t>Bob</a:t>
            </a:r>
            <a:b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</a:b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pk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2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= sk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2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∙P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4A73EF-238F-4F42-AC52-A044F5B7B2A7}"/>
              </a:ext>
            </a:extLst>
          </p:cNvPr>
          <p:cNvSpPr/>
          <p:nvPr/>
        </p:nvSpPr>
        <p:spPr>
          <a:xfrm>
            <a:off x="6574795" y="1117286"/>
            <a:ext cx="1814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ED1E79"/>
                </a:solidFill>
                <a:latin typeface="Roboto"/>
                <a:ea typeface="Roboto"/>
                <a:sym typeface="Roboto"/>
              </a:rPr>
              <a:t>Charlie</a:t>
            </a:r>
            <a:b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</a:b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pk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3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= sk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3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∙P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3724A6-5E8F-4C34-87C9-98C08763686D}"/>
              </a:ext>
            </a:extLst>
          </p:cNvPr>
          <p:cNvSpPr/>
          <p:nvPr/>
        </p:nvSpPr>
        <p:spPr>
          <a:xfrm>
            <a:off x="754536" y="2017498"/>
            <a:ext cx="763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Key aggregation: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 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apk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← a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∙pk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+ … + a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3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∙pk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3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= ask∙P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7A1A68-5063-4FFB-BB41-0B1964C90EE1}"/>
              </a:ext>
            </a:extLst>
          </p:cNvPr>
          <p:cNvGrpSpPr/>
          <p:nvPr/>
        </p:nvGrpSpPr>
        <p:grpSpPr>
          <a:xfrm>
            <a:off x="566071" y="2477354"/>
            <a:ext cx="8011857" cy="708320"/>
            <a:chOff x="566071" y="2477354"/>
            <a:chExt cx="8011857" cy="7083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86516A-23DF-4D78-8E7C-6E5C3A5929FA}"/>
                </a:ext>
              </a:extLst>
            </p:cNvPr>
            <p:cNvSpPr/>
            <p:nvPr/>
          </p:nvSpPr>
          <p:spPr>
            <a:xfrm>
              <a:off x="566071" y="2816342"/>
              <a:ext cx="21915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mk</a:t>
              </a:r>
              <a:r>
                <a:rPr lang="en-US" sz="18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1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 = </a:t>
              </a:r>
              <a:r>
                <a:rPr lang="en-US" sz="1800" dirty="0" err="1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ask∙H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(</a:t>
              </a:r>
              <a:r>
                <a:rPr lang="en-US" sz="1800" dirty="0" err="1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apk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, 1)</a:t>
              </a:r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19D44B-AA44-4BEC-B6AB-61D474C81635}"/>
                </a:ext>
              </a:extLst>
            </p:cNvPr>
            <p:cNvSpPr/>
            <p:nvPr/>
          </p:nvSpPr>
          <p:spPr>
            <a:xfrm>
              <a:off x="3476199" y="2816342"/>
              <a:ext cx="21915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mk</a:t>
              </a:r>
              <a:r>
                <a:rPr lang="en-US" sz="18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2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 = </a:t>
              </a:r>
              <a:r>
                <a:rPr lang="en-US" sz="1800" dirty="0" err="1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ask∙H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(</a:t>
              </a:r>
              <a:r>
                <a:rPr lang="en-US" sz="1800" dirty="0" err="1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apk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, 2)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A88C84-324E-4B6D-AEEC-A6FC242C0E0D}"/>
                </a:ext>
              </a:extLst>
            </p:cNvPr>
            <p:cNvSpPr/>
            <p:nvPr/>
          </p:nvSpPr>
          <p:spPr>
            <a:xfrm>
              <a:off x="6386329" y="2816342"/>
              <a:ext cx="21915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mk</a:t>
              </a:r>
              <a:r>
                <a:rPr lang="en-US" sz="18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3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 = </a:t>
              </a:r>
              <a:r>
                <a:rPr lang="en-US" sz="1800" dirty="0" err="1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ask∙H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(</a:t>
              </a:r>
              <a:r>
                <a:rPr lang="en-US" sz="1800" dirty="0" err="1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apk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, 3)</a:t>
              </a:r>
              <a:endParaRPr lang="en-US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827484E-7506-4BB9-99C8-58BF5ACCB913}"/>
                </a:ext>
              </a:extLst>
            </p:cNvPr>
            <p:cNvCxnSpPr>
              <a:stCxn id="8" idx="3"/>
              <a:endCxn id="11" idx="1"/>
            </p:cNvCxnSpPr>
            <p:nvPr/>
          </p:nvCxnSpPr>
          <p:spPr>
            <a:xfrm>
              <a:off x="2757670" y="3001008"/>
              <a:ext cx="71852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9D321A1-6185-45D6-80C6-5849ED191BEC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>
              <a:off x="5667798" y="3001008"/>
              <a:ext cx="71853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48611B-E0F6-41C8-A82F-C7016DDF95CB}"/>
                </a:ext>
              </a:extLst>
            </p:cNvPr>
            <p:cNvSpPr/>
            <p:nvPr/>
          </p:nvSpPr>
          <p:spPr>
            <a:xfrm>
              <a:off x="3534189" y="2477354"/>
              <a:ext cx="20970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Membership keys:</a:t>
              </a:r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3F5DDC-6E78-4126-BA69-988277D7C81B}"/>
              </a:ext>
            </a:extLst>
          </p:cNvPr>
          <p:cNvGrpSpPr/>
          <p:nvPr/>
        </p:nvGrpSpPr>
        <p:grpSpPr>
          <a:xfrm>
            <a:off x="321429" y="3299089"/>
            <a:ext cx="8851795" cy="1178572"/>
            <a:chOff x="321429" y="3299089"/>
            <a:chExt cx="8851795" cy="117857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76AC04-B694-476E-99B5-82CC6AE8DC3D}"/>
                </a:ext>
              </a:extLst>
            </p:cNvPr>
            <p:cNvSpPr/>
            <p:nvPr/>
          </p:nvSpPr>
          <p:spPr>
            <a:xfrm>
              <a:off x="321429" y="3656880"/>
              <a:ext cx="26808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s</a:t>
              </a:r>
              <a:r>
                <a:rPr lang="en-US" sz="18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1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 = mk</a:t>
              </a:r>
              <a:r>
                <a:rPr lang="en-US" sz="18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1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 + sk</a:t>
              </a:r>
              <a:r>
                <a:rPr lang="en-US" sz="18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1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∙H</a:t>
              </a:r>
              <a:r>
                <a:rPr lang="en-US" sz="18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2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(</a:t>
              </a:r>
              <a:r>
                <a:rPr lang="en-US" sz="1800" dirty="0" err="1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apk,m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)</a:t>
              </a: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A25E36-DD20-452C-B8B6-1C014DD119F4}"/>
                </a:ext>
              </a:extLst>
            </p:cNvPr>
            <p:cNvSpPr/>
            <p:nvPr/>
          </p:nvSpPr>
          <p:spPr>
            <a:xfrm>
              <a:off x="3231557" y="3656880"/>
              <a:ext cx="26808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s</a:t>
              </a:r>
              <a:r>
                <a:rPr lang="en-US" sz="18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2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 = mk</a:t>
              </a:r>
              <a:r>
                <a:rPr lang="en-US" sz="18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2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 + sk</a:t>
              </a:r>
              <a:r>
                <a:rPr lang="en-US" sz="18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2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∙H</a:t>
              </a:r>
              <a:r>
                <a:rPr lang="en-US" sz="18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2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(</a:t>
              </a:r>
              <a:r>
                <a:rPr lang="en-US" sz="1800" dirty="0" err="1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apk,m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)</a:t>
              </a:r>
              <a:endParaRPr lang="en-US" dirty="0"/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E5DCB3E2-119D-4564-9012-1B6F86968A1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870" y="4026212"/>
              <a:ext cx="3291131" cy="321271"/>
            </a:xfrm>
            <a:prstGeom prst="bentConnector3">
              <a:avLst>
                <a:gd name="adj1" fmla="val 141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D6EAD9FE-19E6-48C9-8553-6F763E763968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rot="16200000" flipH="1">
              <a:off x="4646378" y="3951832"/>
              <a:ext cx="232243" cy="381002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91FB1AC-6A8F-47E0-AFAD-E93946E7AD11}"/>
                </a:ext>
              </a:extLst>
            </p:cNvPr>
            <p:cNvSpPr/>
            <p:nvPr/>
          </p:nvSpPr>
          <p:spPr>
            <a:xfrm>
              <a:off x="4908915" y="4108329"/>
              <a:ext cx="4264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Combine: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 (</a:t>
              </a:r>
              <a:r>
                <a:rPr lang="en-US" sz="1800" dirty="0" err="1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apk</a:t>
              </a:r>
              <a:r>
                <a:rPr lang="en-US" sz="18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{1,2}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 , σ) = (pk</a:t>
              </a:r>
              <a:r>
                <a:rPr lang="en-US" sz="18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1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+pk</a:t>
              </a:r>
              <a:r>
                <a:rPr lang="en-US" sz="18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2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 , s</a:t>
              </a:r>
              <a:r>
                <a:rPr lang="en-US" sz="18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1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+s</a:t>
              </a:r>
              <a:r>
                <a:rPr lang="en-US" sz="18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2</a:t>
              </a:r>
              <a:r>
                <a: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)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F05FC5-8DC6-4014-A5AE-400D71BA4426}"/>
                </a:ext>
              </a:extLst>
            </p:cNvPr>
            <p:cNvSpPr/>
            <p:nvPr/>
          </p:nvSpPr>
          <p:spPr>
            <a:xfrm>
              <a:off x="4217939" y="3299089"/>
              <a:ext cx="7152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rPr>
                <a:t>Sign: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FDB5AB-3B66-4ADC-8A5E-2E2417E12A13}"/>
              </a:ext>
            </a:extLst>
          </p:cNvPr>
          <p:cNvGrpSpPr/>
          <p:nvPr/>
        </p:nvGrpSpPr>
        <p:grpSpPr>
          <a:xfrm>
            <a:off x="211393" y="4158501"/>
            <a:ext cx="7718170" cy="820043"/>
            <a:chOff x="211393" y="4158501"/>
            <a:chExt cx="7718170" cy="82004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B27AD61-50BE-4251-A109-D0CBEDA49BFC}"/>
                </a:ext>
              </a:extLst>
            </p:cNvPr>
            <p:cNvSpPr/>
            <p:nvPr/>
          </p:nvSpPr>
          <p:spPr>
            <a:xfrm>
              <a:off x="3157827" y="4705273"/>
              <a:ext cx="277652" cy="248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BFA85823-68A0-4F85-9FBF-0A67094CCF5D}"/>
                </a:ext>
              </a:extLst>
            </p:cNvPr>
            <p:cNvSpPr/>
            <p:nvPr/>
          </p:nvSpPr>
          <p:spPr>
            <a:xfrm>
              <a:off x="211393" y="4158501"/>
              <a:ext cx="1086285" cy="488546"/>
            </a:xfrm>
            <a:prstGeom prst="wedgeRoundRectCallout">
              <a:avLst>
                <a:gd name="adj1" fmla="val 71150"/>
                <a:gd name="adj2" fmla="val 5530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 pairings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7FD888A-6CEA-431E-8C3C-14E96CF1FD38}"/>
                    </a:ext>
                  </a:extLst>
                </p:cNvPr>
                <p:cNvSpPr/>
                <p:nvPr/>
              </p:nvSpPr>
              <p:spPr>
                <a:xfrm>
                  <a:off x="1392992" y="4608506"/>
                  <a:ext cx="6536571" cy="3700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595959"/>
                      </a:solidFill>
                      <a:latin typeface="Roboto"/>
                      <a:ea typeface="Roboto"/>
                      <a:sym typeface="Roboto"/>
                    </a:rPr>
                    <a:t>Verify:</a:t>
                  </a:r>
                  <a:r>
                    <a:rPr lang="en-US" sz="1800" dirty="0">
                      <a:solidFill>
                        <a:srgbClr val="595959"/>
                      </a:solidFill>
                      <a:latin typeface="Roboto"/>
                      <a:ea typeface="Roboto"/>
                      <a:sym typeface="Roboto"/>
                    </a:rPr>
                    <a:t>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Roboto"/>
                          <a:sym typeface="Roboto"/>
                        </a:rPr>
                        <m:t>e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Roboto"/>
                                  <a:sym typeface="Roboto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Roboto"/>
                                  <a:sym typeface="Roboto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180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Roboto"/>
                                  <a:sym typeface="Roboto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σ</m:t>
                          </m:r>
                        </m:e>
                      </m:d>
                      <m:r>
                        <a:rPr lang="en-US" sz="180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Roboto"/>
                          <a:sym typeface="Roboto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Roboto"/>
                          <a:sym typeface="Roboto"/>
                        </a:rPr>
                        <m:t>e</m:t>
                      </m:r>
                      <m:r>
                        <a:rPr lang="en-US" sz="180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Roboto"/>
                          <a:sym typeface="Roboto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Roboto"/>
                          <a:sym typeface="Roboto"/>
                        </a:rPr>
                        <m:t>apk</m:t>
                      </m:r>
                      <m:r>
                        <a:rPr lang="en-US" sz="180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Roboto"/>
                          <a:sym typeface="Roboto"/>
                        </a:rPr>
                        <m:t>,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18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i</m:t>
                          </m:r>
                          <m: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S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H</m:t>
                          </m:r>
                          <m: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apk</m:t>
                          </m:r>
                          <m: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i</m:t>
                          </m:r>
                          <m: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))⋅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e</m:t>
                          </m:r>
                          <m: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Roboto"/>
                                  <a:sym typeface="Roboto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Roboto"/>
                                  <a:sym typeface="Roboto"/>
                                </a:rPr>
                                <m:t>apk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Roboto"/>
                                  <a:sym typeface="Roboto"/>
                                </a:rPr>
                                <m:t>S</m:t>
                              </m:r>
                            </m:sub>
                          </m:sSub>
                          <m: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Roboto"/>
                                  <a:sym typeface="Roboto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Roboto"/>
                                  <a:sym typeface="Roboto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Roboto"/>
                                  <a:sym typeface="Roboto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apk</m:t>
                          </m:r>
                          <m: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m</m:t>
                          </m:r>
                          <m:r>
                            <a:rPr lang="en-US" sz="18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))</m:t>
                          </m:r>
                        </m:e>
                      </m:nary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7FD888A-6CEA-431E-8C3C-14E96CF1FD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992" y="4608506"/>
                  <a:ext cx="6536571" cy="370038"/>
                </a:xfrm>
                <a:prstGeom prst="rect">
                  <a:avLst/>
                </a:prstGeom>
                <a:blipFill>
                  <a:blip r:embed="rId2"/>
                  <a:stretch>
                    <a:fillRect l="-840" t="-118033" b="-1852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1C1A217E-2CFC-44BB-861B-7171DF27EA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63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D3BA-CCB6-4E38-9CD3-FB0DF3E0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ASM scheme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BCA4BB-3A3F-4E28-8A0A-44F855A32306}"/>
              </a:ext>
            </a:extLst>
          </p:cNvPr>
          <p:cNvSpPr/>
          <p:nvPr/>
        </p:nvSpPr>
        <p:spPr>
          <a:xfrm>
            <a:off x="754537" y="1117288"/>
            <a:ext cx="1814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ED1E79"/>
                </a:solidFill>
                <a:latin typeface="Roboto"/>
                <a:ea typeface="Roboto"/>
                <a:sym typeface="Roboto"/>
              </a:rPr>
              <a:t>Alice</a:t>
            </a:r>
            <a:b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</a:b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pk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= sk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∙P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A9BF3C-FC69-4D4B-8EDD-CBB328555795}"/>
              </a:ext>
            </a:extLst>
          </p:cNvPr>
          <p:cNvSpPr/>
          <p:nvPr/>
        </p:nvSpPr>
        <p:spPr>
          <a:xfrm>
            <a:off x="3605713" y="1117287"/>
            <a:ext cx="1814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ED1E79"/>
                </a:solidFill>
                <a:latin typeface="Roboto"/>
                <a:ea typeface="Roboto"/>
                <a:sym typeface="Roboto"/>
              </a:rPr>
              <a:t>Bob</a:t>
            </a:r>
            <a:b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</a:b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pk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2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= sk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2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∙P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4A73EF-238F-4F42-AC52-A044F5B7B2A7}"/>
              </a:ext>
            </a:extLst>
          </p:cNvPr>
          <p:cNvSpPr/>
          <p:nvPr/>
        </p:nvSpPr>
        <p:spPr>
          <a:xfrm>
            <a:off x="6574795" y="1117286"/>
            <a:ext cx="1814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ED1E79"/>
                </a:solidFill>
                <a:latin typeface="Roboto"/>
                <a:ea typeface="Roboto"/>
                <a:sym typeface="Roboto"/>
              </a:rPr>
              <a:t>Charlie</a:t>
            </a:r>
            <a:b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</a:b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pk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3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= sk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3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∙P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3724A6-5E8F-4C34-87C9-98C08763686D}"/>
                  </a:ext>
                </a:extLst>
              </p:cNvPr>
              <p:cNvSpPr/>
              <p:nvPr/>
            </p:nvSpPr>
            <p:spPr>
              <a:xfrm>
                <a:off x="754536" y="2017498"/>
                <a:ext cx="7634927" cy="3081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595959"/>
                    </a:solidFill>
                    <a:latin typeface="Roboto"/>
                    <a:ea typeface="Roboto"/>
                    <a:sym typeface="Roboto"/>
                  </a:rPr>
                  <a:t>Key aggregation:</a:t>
                </a:r>
                <a:r>
                  <a:rPr lang="en-US" sz="1800" dirty="0">
                    <a:solidFill>
                      <a:srgbClr val="595959"/>
                    </a:solidFill>
                    <a:latin typeface="Roboto"/>
                    <a:ea typeface="Roboto"/>
                    <a:sym typeface="Roboto"/>
                  </a:rPr>
                  <a:t>  </a:t>
                </a:r>
                <a:r>
                  <a:rPr lang="en-US" sz="1800" dirty="0" err="1">
                    <a:solidFill>
                      <a:srgbClr val="595959"/>
                    </a:solidFill>
                    <a:latin typeface="Roboto"/>
                    <a:ea typeface="Roboto"/>
                    <a:sym typeface="Roboto"/>
                  </a:rPr>
                  <a:t>apk</a:t>
                </a:r>
                <a:r>
                  <a:rPr lang="en-US" sz="1800" dirty="0">
                    <a:solidFill>
                      <a:srgbClr val="595959"/>
                    </a:solidFill>
                    <a:latin typeface="Roboto"/>
                    <a:ea typeface="Roboto"/>
                    <a:sym typeface="Roboto"/>
                  </a:rPr>
                  <a:t> ← a</a:t>
                </a:r>
                <a:r>
                  <a:rPr lang="en-US" sz="1800" baseline="-25000" dirty="0">
                    <a:solidFill>
                      <a:srgbClr val="595959"/>
                    </a:solidFill>
                    <a:latin typeface="Roboto"/>
                    <a:ea typeface="Roboto"/>
                    <a:sym typeface="Roboto"/>
                  </a:rPr>
                  <a:t>1</a:t>
                </a:r>
                <a:r>
                  <a:rPr lang="en-US" sz="1800" dirty="0">
                    <a:solidFill>
                      <a:srgbClr val="595959"/>
                    </a:solidFill>
                    <a:latin typeface="Roboto"/>
                    <a:ea typeface="Roboto"/>
                    <a:sym typeface="Roboto"/>
                  </a:rPr>
                  <a:t>∙pk</a:t>
                </a:r>
                <a:r>
                  <a:rPr lang="en-US" sz="1800" baseline="-25000" dirty="0">
                    <a:solidFill>
                      <a:srgbClr val="595959"/>
                    </a:solidFill>
                    <a:latin typeface="Roboto"/>
                    <a:ea typeface="Roboto"/>
                    <a:sym typeface="Roboto"/>
                  </a:rPr>
                  <a:t>1</a:t>
                </a:r>
                <a:r>
                  <a:rPr lang="en-US" sz="1800" dirty="0">
                    <a:solidFill>
                      <a:srgbClr val="595959"/>
                    </a:solidFill>
                    <a:latin typeface="Roboto"/>
                    <a:ea typeface="Roboto"/>
                    <a:sym typeface="Roboto"/>
                  </a:rPr>
                  <a:t> + … + a</a:t>
                </a:r>
                <a:r>
                  <a:rPr lang="en-US" sz="1800" baseline="-25000" dirty="0">
                    <a:solidFill>
                      <a:srgbClr val="595959"/>
                    </a:solidFill>
                    <a:latin typeface="Roboto"/>
                    <a:ea typeface="Roboto"/>
                    <a:sym typeface="Roboto"/>
                  </a:rPr>
                  <a:t>3</a:t>
                </a:r>
                <a:r>
                  <a:rPr lang="en-US" sz="1800" dirty="0">
                    <a:solidFill>
                      <a:srgbClr val="595959"/>
                    </a:solidFill>
                    <a:latin typeface="Roboto"/>
                    <a:ea typeface="Roboto"/>
                    <a:sym typeface="Roboto"/>
                  </a:rPr>
                  <a:t>∙pk</a:t>
                </a:r>
                <a:r>
                  <a:rPr lang="en-US" sz="1800" baseline="-25000" dirty="0">
                    <a:solidFill>
                      <a:srgbClr val="595959"/>
                    </a:solidFill>
                    <a:latin typeface="Roboto"/>
                    <a:ea typeface="Roboto"/>
                    <a:sym typeface="Roboto"/>
                  </a:rPr>
                  <a:t>3</a:t>
                </a:r>
                <a:r>
                  <a:rPr lang="en-US" sz="1800" dirty="0">
                    <a:solidFill>
                      <a:srgbClr val="595959"/>
                    </a:solidFill>
                    <a:latin typeface="Roboto"/>
                    <a:ea typeface="Roboto"/>
                    <a:sym typeface="Roboto"/>
                  </a:rPr>
                  <a:t> = ask∙P</a:t>
                </a:r>
                <a:r>
                  <a:rPr lang="en-US" sz="1800" baseline="-25000" dirty="0">
                    <a:solidFill>
                      <a:srgbClr val="595959"/>
                    </a:solidFill>
                    <a:latin typeface="Roboto"/>
                    <a:ea typeface="Roboto"/>
                    <a:sym typeface="Roboto"/>
                  </a:rPr>
                  <a:t>1</a:t>
                </a:r>
              </a:p>
              <a:p>
                <a:pPr algn="ctr"/>
                <a:endParaRPr lang="en-US" sz="1800" baseline="-250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endParaRPr>
              </a:p>
              <a:p>
                <a:pPr algn="ctr"/>
                <a:r>
                  <a:rPr lang="en-US" sz="1800" b="1" dirty="0">
                    <a:solidFill>
                      <a:srgbClr val="595959"/>
                    </a:solidFill>
                    <a:latin typeface="Roboto"/>
                    <a:ea typeface="Roboto"/>
                    <a:sym typeface="Roboto"/>
                  </a:rPr>
                  <a:t>Membership keys:</a:t>
                </a:r>
              </a:p>
              <a:p>
                <a:pPr algn="ctr"/>
                <a:endPara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endParaRPr>
              </a:p>
              <a:p>
                <a:pPr algn="ctr"/>
                <a:endPara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endParaRPr>
              </a:p>
              <a:p>
                <a:pPr algn="ctr"/>
                <a:r>
                  <a:rPr lang="en-US" sz="1800" b="1" dirty="0">
                    <a:solidFill>
                      <a:srgbClr val="595959"/>
                    </a:solidFill>
                    <a:latin typeface="Roboto"/>
                    <a:ea typeface="Roboto"/>
                    <a:sym typeface="Roboto"/>
                  </a:rPr>
                  <a:t>Sign:</a:t>
                </a:r>
              </a:p>
              <a:p>
                <a:pPr algn="ctr"/>
                <a:endPara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endParaRPr>
              </a:p>
              <a:p>
                <a:pPr algn="ctr"/>
                <a:endPara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endParaRPr>
              </a:p>
              <a:p>
                <a:pPr algn="r"/>
                <a:endParaRPr lang="en-US" sz="1800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endParaRPr>
              </a:p>
              <a:p>
                <a:pPr algn="ctr"/>
                <a:endParaRPr lang="en-US" dirty="0">
                  <a:solidFill>
                    <a:srgbClr val="595959"/>
                  </a:solidFill>
                  <a:latin typeface="Roboto"/>
                  <a:ea typeface="Roboto"/>
                  <a:sym typeface="Roboto"/>
                </a:endParaRPr>
              </a:p>
              <a:p>
                <a:pPr algn="ctr"/>
                <a:r>
                  <a:rPr lang="en-US" sz="1800" b="1" dirty="0">
                    <a:solidFill>
                      <a:srgbClr val="595959"/>
                    </a:solidFill>
                    <a:latin typeface="Roboto"/>
                    <a:ea typeface="Roboto"/>
                    <a:sym typeface="Roboto"/>
                  </a:rPr>
                  <a:t>Verify:</a:t>
                </a:r>
                <a:r>
                  <a:rPr lang="en-US" sz="1800" dirty="0">
                    <a:solidFill>
                      <a:srgbClr val="595959"/>
                    </a:solidFill>
                    <a:latin typeface="Roboto"/>
                    <a:ea typeface="Roboto"/>
                    <a:sym typeface="Roboto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Roboto"/>
                        <a:sym typeface="Roboto"/>
                      </a:rPr>
                      <m:t>e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Roboto"/>
                                <a:sym typeface="Roboto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Roboto"/>
                                <a:sym typeface="Roboto"/>
                              </a:rPr>
                              <m:t>P</m:t>
                            </m:r>
                          </m:e>
                          <m:sub>
                            <m:r>
                              <a:rPr lang="en-US" sz="1800" b="0" i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Roboto"/>
                                <a:sym typeface="Roboto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σ</m:t>
                        </m:r>
                      </m:e>
                    </m:d>
                    <m:r>
                      <a:rPr lang="en-US" sz="1800" b="0" i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Roboto"/>
                        <a:sym typeface="Roboto"/>
                      </a:rPr>
                      <m:t> =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Roboto"/>
                        <a:sym typeface="Roboto"/>
                      </a:rPr>
                      <m:t>e</m:t>
                    </m:r>
                    <m:r>
                      <a:rPr lang="en-US" sz="1800" b="0" i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Roboto"/>
                        <a:sym typeface="Roboto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Roboto"/>
                        <a:sym typeface="Roboto"/>
                      </a:rPr>
                      <m:t>apk</m:t>
                    </m:r>
                    <m:r>
                      <a:rPr lang="en-US" sz="1800" b="0" i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Roboto"/>
                        <a:sym typeface="Roboto"/>
                      </a:rPr>
                      <m:t>, 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i</m:t>
                        </m:r>
                        <m: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S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H</m:t>
                        </m:r>
                        <m: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apk</m:t>
                        </m:r>
                        <m: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i</m:t>
                        </m:r>
                        <m: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))⋅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e</m:t>
                        </m:r>
                        <m: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PK</m:t>
                        </m:r>
                        <m: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,  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Roboto"/>
                                <a:sym typeface="Roboto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Roboto"/>
                                <a:sym typeface="Roboto"/>
                              </a:rPr>
                              <m:t>H</m:t>
                            </m:r>
                          </m:e>
                          <m:sub>
                            <m:r>
                              <a:rPr lang="en-US" sz="1800" b="0" i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Roboto"/>
                                <a:sym typeface="Roboto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apk</m:t>
                        </m:r>
                        <m: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m</m:t>
                        </m:r>
                        <m:r>
                          <a:rPr lang="en-US" sz="18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))</m:t>
                        </m:r>
                      </m:e>
                    </m:nary>
                  </m:oMath>
                </a14:m>
                <a:endParaRPr lang="en-US" dirty="0">
                  <a:latin typeface="+mj-lt"/>
                  <a:ea typeface="Roboto" panose="020B060402020202020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3724A6-5E8F-4C34-87C9-98C087636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36" y="2017498"/>
                <a:ext cx="7634927" cy="3081869"/>
              </a:xfrm>
              <a:prstGeom prst="rect">
                <a:avLst/>
              </a:prstGeom>
              <a:blipFill>
                <a:blip r:embed="rId2"/>
                <a:stretch>
                  <a:fillRect t="-1186" b="-18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C86516A-23DF-4D78-8E7C-6E5C3A5929FA}"/>
              </a:ext>
            </a:extLst>
          </p:cNvPr>
          <p:cNvSpPr/>
          <p:nvPr/>
        </p:nvSpPr>
        <p:spPr>
          <a:xfrm>
            <a:off x="566071" y="2816342"/>
            <a:ext cx="2191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mk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= 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ask∙H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(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apk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, 1)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9D44B-AA44-4BEC-B6AB-61D474C81635}"/>
              </a:ext>
            </a:extLst>
          </p:cNvPr>
          <p:cNvSpPr/>
          <p:nvPr/>
        </p:nvSpPr>
        <p:spPr>
          <a:xfrm>
            <a:off x="3476199" y="2816342"/>
            <a:ext cx="2191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mk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2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= 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ask∙H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(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apk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, 2)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88C84-324E-4B6D-AEEC-A6FC242C0E0D}"/>
              </a:ext>
            </a:extLst>
          </p:cNvPr>
          <p:cNvSpPr/>
          <p:nvPr/>
        </p:nvSpPr>
        <p:spPr>
          <a:xfrm>
            <a:off x="6386329" y="2816342"/>
            <a:ext cx="2191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mk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3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= 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ask∙H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(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apk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, 3)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27484E-7506-4BB9-99C8-58BF5ACCB913}"/>
              </a:ext>
            </a:extLst>
          </p:cNvPr>
          <p:cNvCxnSpPr>
            <a:stCxn id="8" idx="3"/>
            <a:endCxn id="11" idx="1"/>
          </p:cNvCxnSpPr>
          <p:nvPr/>
        </p:nvCxnSpPr>
        <p:spPr>
          <a:xfrm>
            <a:off x="2757670" y="3001008"/>
            <a:ext cx="71852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D321A1-6185-45D6-80C6-5849ED191BEC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5667798" y="3001008"/>
            <a:ext cx="718531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576AC04-B694-476E-99B5-82CC6AE8DC3D}"/>
              </a:ext>
            </a:extLst>
          </p:cNvPr>
          <p:cNvSpPr/>
          <p:nvPr/>
        </p:nvSpPr>
        <p:spPr>
          <a:xfrm>
            <a:off x="321429" y="3656880"/>
            <a:ext cx="2680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s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= mk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+ sk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∙H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2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(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apk,m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)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A25E36-DD20-452C-B8B6-1C014DD119F4}"/>
              </a:ext>
            </a:extLst>
          </p:cNvPr>
          <p:cNvSpPr/>
          <p:nvPr/>
        </p:nvSpPr>
        <p:spPr>
          <a:xfrm>
            <a:off x="3231557" y="3656880"/>
            <a:ext cx="2680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s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2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= mk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2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+ sk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2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∙H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2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(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apk,m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)</a:t>
            </a:r>
            <a:endParaRPr lang="en-US" dirty="0"/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E5DCB3E2-119D-4564-9012-1B6F86968A14}"/>
              </a:ext>
            </a:extLst>
          </p:cNvPr>
          <p:cNvCxnSpPr>
            <a:cxnSpLocks/>
          </p:cNvCxnSpPr>
          <p:nvPr/>
        </p:nvCxnSpPr>
        <p:spPr>
          <a:xfrm>
            <a:off x="1661870" y="4026212"/>
            <a:ext cx="3291131" cy="321271"/>
          </a:xfrm>
          <a:prstGeom prst="bentConnector3">
            <a:avLst>
              <a:gd name="adj1" fmla="val 14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D6EAD9FE-19E6-48C9-8553-6F763E763968}"/>
              </a:ext>
            </a:extLst>
          </p:cNvPr>
          <p:cNvCxnSpPr>
            <a:cxnSpLocks/>
            <a:stCxn id="21" idx="2"/>
          </p:cNvCxnSpPr>
          <p:nvPr/>
        </p:nvCxnSpPr>
        <p:spPr>
          <a:xfrm rot="16200000" flipH="1">
            <a:off x="4646378" y="3951832"/>
            <a:ext cx="232243" cy="38100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FB1AC-6A8F-47E0-AFAD-E93946E7AD11}"/>
              </a:ext>
            </a:extLst>
          </p:cNvPr>
          <p:cNvSpPr/>
          <p:nvPr/>
        </p:nvSpPr>
        <p:spPr>
          <a:xfrm>
            <a:off x="4908915" y="4108329"/>
            <a:ext cx="4264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Combine: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(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apk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{1,2}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, σ) = (pk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+pk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2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, s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+s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2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)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27AD61-50BE-4251-A109-D0CBEDA49BFC}"/>
              </a:ext>
            </a:extLst>
          </p:cNvPr>
          <p:cNvSpPr/>
          <p:nvPr/>
        </p:nvSpPr>
        <p:spPr>
          <a:xfrm>
            <a:off x="3157827" y="4705273"/>
            <a:ext cx="277652" cy="24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6157BE-BE82-4227-AA16-66E4057C1824}"/>
              </a:ext>
            </a:extLst>
          </p:cNvPr>
          <p:cNvSpPr txBox="1"/>
          <p:nvPr/>
        </p:nvSpPr>
        <p:spPr>
          <a:xfrm>
            <a:off x="1562255" y="1956664"/>
            <a:ext cx="6245314" cy="1200329"/>
          </a:xfrm>
          <a:prstGeom prst="rect">
            <a:avLst/>
          </a:prstGeom>
          <a:solidFill>
            <a:srgbClr val="FBB03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1800" b="1" dirty="0"/>
              <a:t>Theorem:</a:t>
            </a:r>
            <a:r>
              <a:rPr lang="en-US" sz="1800" dirty="0"/>
              <a:t> </a:t>
            </a:r>
          </a:p>
          <a:p>
            <a:r>
              <a:rPr lang="en-US" sz="1800" dirty="0"/>
              <a:t>If </a:t>
            </a:r>
            <a:r>
              <a:rPr lang="el-GR" sz="1800" dirty="0"/>
              <a:t>Ψ</a:t>
            </a:r>
            <a:r>
              <a:rPr lang="en-US" sz="1800" dirty="0"/>
              <a:t>-co-CDH is hard in (G</a:t>
            </a:r>
            <a:r>
              <a:rPr lang="en-US" sz="1800" baseline="-25000" dirty="0"/>
              <a:t>1</a:t>
            </a:r>
            <a:r>
              <a:rPr lang="en-US" sz="1800" dirty="0"/>
              <a:t>,G</a:t>
            </a:r>
            <a:r>
              <a:rPr lang="en-US" sz="1800" baseline="-25000" dirty="0"/>
              <a:t>2</a:t>
            </a:r>
            <a:r>
              <a:rPr lang="en-US" sz="1800" dirty="0"/>
              <a:t>), then ASMP is unforgeable in the random-oracle model.</a:t>
            </a:r>
            <a:endParaRPr lang="en-US" sz="1800" b="1" dirty="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9F33948-FD46-4F7C-A5A6-32A2179E03AA}"/>
              </a:ext>
            </a:extLst>
          </p:cNvPr>
          <p:cNvSpPr/>
          <p:nvPr/>
        </p:nvSpPr>
        <p:spPr>
          <a:xfrm>
            <a:off x="211393" y="4158501"/>
            <a:ext cx="1086285" cy="488546"/>
          </a:xfrm>
          <a:prstGeom prst="wedgeRoundRectCallout">
            <a:avLst>
              <a:gd name="adj1" fmla="val 71150"/>
              <a:gd name="adj2" fmla="val 553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 pairings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C4650C-6182-4A70-AA29-3765269B4E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193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50A6-1BD7-4501-A2FD-0A6CAADE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for proofs of possession (</a:t>
            </a:r>
            <a:r>
              <a:rPr lang="en-US" dirty="0" err="1"/>
              <a:t>PoPs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33F12-C530-492E-8489-EE6E7CE41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789339"/>
            <a:ext cx="8520600" cy="1779536"/>
          </a:xfrm>
        </p:spPr>
        <p:txBody>
          <a:bodyPr/>
          <a:lstStyle/>
          <a:p>
            <a:r>
              <a:rPr lang="en-US" dirty="0" err="1"/>
              <a:t>PoPs</a:t>
            </a:r>
            <a:r>
              <a:rPr lang="en-US" dirty="0"/>
              <a:t> only exchanged among signers, </a:t>
            </a:r>
            <a:r>
              <a:rPr lang="en-US" dirty="0">
                <a:solidFill>
                  <a:srgbClr val="ED1E79"/>
                </a:solidFill>
              </a:rPr>
              <a:t>do not go on chain!</a:t>
            </a:r>
          </a:p>
          <a:p>
            <a:r>
              <a:rPr lang="en-US" dirty="0"/>
              <a:t>Key aggregation simple sum of instead of n-multi-multiplication</a:t>
            </a:r>
          </a:p>
          <a:p>
            <a:pPr marL="114300" indent="0">
              <a:buNone/>
            </a:pPr>
            <a:r>
              <a:rPr lang="en-US" dirty="0"/>
              <a:t>	→ huge efficiency gain for large n</a:t>
            </a:r>
          </a:p>
          <a:p>
            <a:r>
              <a:rPr lang="en-US" dirty="0">
                <a:solidFill>
                  <a:srgbClr val="595959"/>
                </a:solidFill>
              </a:rPr>
              <a:t>Tighter security proofs</a:t>
            </a:r>
          </a:p>
          <a:p>
            <a:pPr marL="114300" indent="0">
              <a:buNone/>
            </a:pPr>
            <a:endParaRPr lang="en-US" dirty="0">
              <a:solidFill>
                <a:srgbClr val="ED1E79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CFE74-1FC5-4CEF-85CB-3FB8EA20F2E9}"/>
              </a:ext>
            </a:extLst>
          </p:cNvPr>
          <p:cNvSpPr/>
          <p:nvPr/>
        </p:nvSpPr>
        <p:spPr>
          <a:xfrm>
            <a:off x="4372091" y="1098907"/>
            <a:ext cx="4570148" cy="1497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ct val="115000"/>
              </a:lnSpc>
              <a:spcAft>
                <a:spcPts val="600"/>
              </a:spcAft>
              <a:buClr>
                <a:srgbClr val="595959"/>
              </a:buClr>
              <a:buSzPts val="1800"/>
            </a:pPr>
            <a:r>
              <a:rPr lang="en-US" sz="1800" b="1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BLS (MSP, AMSP, ASM)</a:t>
            </a:r>
            <a:endParaRPr lang="en-US" sz="1800" b="1" u="sng" dirty="0">
              <a:solidFill>
                <a:srgbClr val="29AAE3"/>
              </a:solidFill>
              <a:latin typeface="Roboto"/>
              <a:ea typeface="Roboto"/>
              <a:sym typeface="Roboto"/>
            </a:endParaRPr>
          </a:p>
          <a:p>
            <a:pPr marL="114300" lvl="0">
              <a:lnSpc>
                <a:spcPct val="115000"/>
              </a:lnSpc>
              <a:spcAft>
                <a:spcPts val="600"/>
              </a:spcAft>
              <a:buClr>
                <a:srgbClr val="595959"/>
              </a:buClr>
              <a:buSzPts val="1800"/>
            </a:pPr>
            <a:r>
              <a:rPr lang="en-US" sz="1800" b="1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KeyAgg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( (pk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,s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), …, (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pk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n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,s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n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) ):</a:t>
            </a: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Check  e(P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,s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) = e(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pk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, H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3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(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pk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))</a:t>
            </a: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apk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← pk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+ … + 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pk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7418A-D49E-468D-9A7F-9D1BE0DAA181}"/>
              </a:ext>
            </a:extLst>
          </p:cNvPr>
          <p:cNvSpPr/>
          <p:nvPr/>
        </p:nvSpPr>
        <p:spPr>
          <a:xfrm>
            <a:off x="311700" y="1116260"/>
            <a:ext cx="4109298" cy="1497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ct val="115000"/>
              </a:lnSpc>
              <a:spcAft>
                <a:spcPts val="600"/>
              </a:spcAft>
              <a:buClr>
                <a:srgbClr val="595959"/>
              </a:buClr>
              <a:buSzPts val="1800"/>
            </a:pPr>
            <a:r>
              <a:rPr lang="en-US" sz="1800" b="1" dirty="0" err="1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Schnorr</a:t>
            </a:r>
            <a:r>
              <a:rPr lang="en-US" sz="1800" b="1" dirty="0">
                <a:solidFill>
                  <a:srgbClr val="29AAE3"/>
                </a:solidFill>
                <a:latin typeface="Roboto"/>
                <a:ea typeface="Roboto"/>
                <a:sym typeface="Roboto"/>
              </a:rPr>
              <a:t> (MSDL)</a:t>
            </a:r>
            <a:endParaRPr lang="en-US" sz="1800" b="1" u="sng" dirty="0">
              <a:solidFill>
                <a:srgbClr val="29AAE3"/>
              </a:solidFill>
              <a:latin typeface="Roboto"/>
              <a:ea typeface="Roboto"/>
              <a:sym typeface="Roboto"/>
            </a:endParaRPr>
          </a:p>
          <a:p>
            <a:pPr marL="114300" lvl="0">
              <a:lnSpc>
                <a:spcPct val="115000"/>
              </a:lnSpc>
              <a:spcAft>
                <a:spcPts val="600"/>
              </a:spcAft>
              <a:buClr>
                <a:srgbClr val="595959"/>
              </a:buClr>
              <a:buSzPts val="1800"/>
            </a:pPr>
            <a:r>
              <a:rPr lang="en-US" sz="1800" b="1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KeyAgg</a:t>
            </a:r>
            <a:r>
              <a:rPr lang="en-US" sz="1800" b="1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( (pk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,T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,s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), …, (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pk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n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,T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n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,s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n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) ):</a:t>
            </a: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Check 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s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∙P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= 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T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+ H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3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(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T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,pk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)∙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pk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 for all 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i</a:t>
            </a:r>
            <a:endParaRPr lang="en-US" sz="1800" dirty="0">
              <a:solidFill>
                <a:srgbClr val="595959"/>
              </a:solidFill>
              <a:latin typeface="Roboto"/>
              <a:ea typeface="Roboto"/>
              <a:sym typeface="Roboto"/>
            </a:endParaRP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apk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← pk</a:t>
            </a:r>
            <a:r>
              <a:rPr lang="en-US" sz="1800" baseline="-250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1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+ … + </a:t>
            </a:r>
            <a:r>
              <a:rPr lang="en-US" sz="18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pk</a:t>
            </a:r>
            <a:r>
              <a:rPr lang="en-US" sz="1800" baseline="-25000" dirty="0" err="1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n</a:t>
            </a:r>
            <a:r>
              <a:rPr lang="en-US" sz="1800" dirty="0">
                <a:solidFill>
                  <a:srgbClr val="595959"/>
                </a:solidFill>
                <a:latin typeface="Roboto"/>
                <a:ea typeface="Roboto"/>
                <a:sym typeface="Roboto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5636-2CEF-49F0-B45B-1E7ED04AC9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240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8ABB-F0C3-4FE7-ABAB-CDFF7E9F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28211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9DA4-2EE4-436D-A0DD-451EDD8F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81430-6C97-4C37-A164-75ED1991B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8647199" cy="34164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Savings in witness length when using our schemes</a:t>
            </a:r>
          </a:p>
          <a:p>
            <a:r>
              <a:rPr lang="en-US" dirty="0"/>
              <a:t>n-out-of-n </a:t>
            </a:r>
            <a:r>
              <a:rPr lang="en-US" dirty="0" err="1"/>
              <a:t>Multisig</a:t>
            </a:r>
            <a:r>
              <a:rPr lang="en-US" dirty="0"/>
              <a:t> address:  </a:t>
            </a:r>
            <a:br>
              <a:rPr lang="en-US" dirty="0"/>
            </a:br>
            <a:r>
              <a:rPr lang="en-US" dirty="0"/>
              <a:t>	n ∙ 96B → 96B </a:t>
            </a:r>
            <a:r>
              <a:rPr lang="en-US" b="1" dirty="0">
                <a:solidFill>
                  <a:srgbClr val="29AAE3"/>
                </a:solidFill>
              </a:rPr>
              <a:t>(MSDL) </a:t>
            </a:r>
            <a:r>
              <a:rPr lang="en-US" dirty="0"/>
              <a:t>or 144B </a:t>
            </a:r>
            <a:r>
              <a:rPr lang="en-US" b="1" dirty="0">
                <a:solidFill>
                  <a:srgbClr val="29AAE3"/>
                </a:solidFill>
              </a:rPr>
              <a:t>(MSP)</a:t>
            </a:r>
            <a:endParaRPr lang="en-US" dirty="0"/>
          </a:p>
          <a:p>
            <a:r>
              <a:rPr lang="en-US" dirty="0"/>
              <a:t>t-out-of-n </a:t>
            </a:r>
            <a:r>
              <a:rPr lang="en-US" dirty="0" err="1"/>
              <a:t>Multisig</a:t>
            </a:r>
            <a:r>
              <a:rPr lang="en-US" dirty="0"/>
              <a:t> address:  </a:t>
            </a:r>
            <a:br>
              <a:rPr lang="en-US" dirty="0"/>
            </a:br>
            <a:r>
              <a:rPr lang="en-US" dirty="0"/>
              <a:t>	n ∙ 32B + t ∙ 64B → n/8 B + 192 B </a:t>
            </a:r>
            <a:r>
              <a:rPr lang="en-US" b="1" dirty="0">
                <a:solidFill>
                  <a:srgbClr val="29AAE3"/>
                </a:solidFill>
              </a:rPr>
              <a:t>(ASM)</a:t>
            </a:r>
          </a:p>
          <a:p>
            <a:r>
              <a:rPr lang="en-US" dirty="0"/>
              <a:t>Multi-signing across inputs/transactions: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inp</a:t>
            </a:r>
            <a:r>
              <a:rPr lang="en-US" dirty="0"/>
              <a:t> ∙ 96B → </a:t>
            </a:r>
            <a:r>
              <a:rPr lang="en-US" dirty="0" err="1"/>
              <a:t>inp</a:t>
            </a:r>
            <a:r>
              <a:rPr lang="en-US" dirty="0"/>
              <a:t> ∙ 32B + 64B </a:t>
            </a:r>
            <a:r>
              <a:rPr lang="en-US" b="1" dirty="0">
                <a:solidFill>
                  <a:srgbClr val="29AAE3"/>
                </a:solidFill>
                <a:latin typeface="+mn-lt"/>
              </a:rPr>
              <a:t>(MSDL)</a:t>
            </a:r>
            <a:r>
              <a:rPr lang="en-US" dirty="0"/>
              <a:t> or </a:t>
            </a:r>
            <a:r>
              <a:rPr lang="en-US" dirty="0" err="1"/>
              <a:t>inp</a:t>
            </a:r>
            <a:r>
              <a:rPr lang="en-US" dirty="0"/>
              <a:t> ∙ 48B + 92B </a:t>
            </a:r>
            <a:r>
              <a:rPr lang="en-US" b="1" dirty="0">
                <a:solidFill>
                  <a:srgbClr val="29AAE3"/>
                </a:solidFill>
              </a:rPr>
              <a:t>(</a:t>
            </a:r>
            <a:r>
              <a:rPr lang="en-US" b="1" dirty="0">
                <a:solidFill>
                  <a:srgbClr val="29AAE3"/>
                </a:solidFill>
                <a:latin typeface="+mn-lt"/>
              </a:rPr>
              <a:t>MSP)</a:t>
            </a:r>
            <a:br>
              <a:rPr lang="en-US" b="1" dirty="0">
                <a:solidFill>
                  <a:srgbClr val="29AAE3"/>
                </a:solidFill>
                <a:latin typeface="+mn-lt"/>
              </a:rPr>
            </a:br>
            <a:r>
              <a:rPr lang="en-US" b="1" dirty="0">
                <a:solidFill>
                  <a:srgbClr val="29AAE3"/>
                </a:solidFill>
                <a:latin typeface="+mn-lt"/>
              </a:rPr>
              <a:t>	</a:t>
            </a:r>
            <a:r>
              <a:rPr lang="en-US" dirty="0" err="1"/>
              <a:t>tx</a:t>
            </a:r>
            <a:r>
              <a:rPr lang="en-US" dirty="0"/>
              <a:t> ∙ </a:t>
            </a:r>
            <a:r>
              <a:rPr lang="en-US" dirty="0" err="1"/>
              <a:t>inp</a:t>
            </a:r>
            <a:r>
              <a:rPr lang="en-US" dirty="0"/>
              <a:t> ∙ 96B → </a:t>
            </a:r>
            <a:r>
              <a:rPr lang="en-US" dirty="0" err="1"/>
              <a:t>tx</a:t>
            </a:r>
            <a:r>
              <a:rPr lang="en-US" dirty="0"/>
              <a:t> ∙ </a:t>
            </a:r>
            <a:r>
              <a:rPr lang="en-US" dirty="0" err="1"/>
              <a:t>inp</a:t>
            </a:r>
            <a:r>
              <a:rPr lang="en-US" dirty="0"/>
              <a:t> ∙ 48B + 92B </a:t>
            </a:r>
            <a:r>
              <a:rPr lang="en-US" b="1" dirty="0">
                <a:solidFill>
                  <a:srgbClr val="29AAE3"/>
                </a:solidFill>
              </a:rPr>
              <a:t>(AMSP)</a:t>
            </a:r>
            <a:endParaRPr lang="en-US" b="1" dirty="0">
              <a:solidFill>
                <a:srgbClr val="29AAE3"/>
              </a:solidFill>
              <a:latin typeface="+mn-lt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en-US" dirty="0">
                <a:latin typeface="+mn-lt"/>
              </a:rPr>
              <a:t>Security proofs in ROM for all schemes</a:t>
            </a:r>
          </a:p>
          <a:p>
            <a:pPr marL="114300" indent="0">
              <a:spcBef>
                <a:spcPts val="600"/>
              </a:spcBef>
              <a:buNone/>
            </a:pPr>
            <a:r>
              <a:rPr lang="en-US" dirty="0">
                <a:latin typeface="+mn-lt"/>
              </a:rPr>
              <a:t>Hurdles for adoption?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7FA75-5B25-4884-8F9C-FC3B3F8325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7E9117-DEB6-4CB7-89E2-667CBE06566A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062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56D99-7D70-4555-9517-C3F6BE3DCB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5AA86-05D9-46EF-B355-4D226A8BC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https://eprint.iacr.org/2018/483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99F61-6907-4E59-916D-B18DA98342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2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C4CC-6F09-40C7-8EA3-68194044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multi-signatures can do for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3CFDB8-EA9E-45AD-BAC3-9DBE340F96E0}"/>
              </a:ext>
            </a:extLst>
          </p:cNvPr>
          <p:cNvSpPr/>
          <p:nvPr/>
        </p:nvSpPr>
        <p:spPr>
          <a:xfrm>
            <a:off x="1124125" y="1828800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143F5-E457-40E9-A69E-1F08A5A3A1F8}"/>
              </a:ext>
            </a:extLst>
          </p:cNvPr>
          <p:cNvSpPr txBox="1"/>
          <p:nvPr/>
        </p:nvSpPr>
        <p:spPr>
          <a:xfrm>
            <a:off x="471090" y="1860859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369466-4477-4DEA-84AA-415A5397E95D}"/>
              </a:ext>
            </a:extLst>
          </p:cNvPr>
          <p:cNvSpPr/>
          <p:nvPr/>
        </p:nvSpPr>
        <p:spPr>
          <a:xfrm>
            <a:off x="2383871" y="1828800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5DF80-F38C-4EB0-B717-AACFD3F19037}"/>
              </a:ext>
            </a:extLst>
          </p:cNvPr>
          <p:cNvSpPr txBox="1"/>
          <p:nvPr/>
        </p:nvSpPr>
        <p:spPr>
          <a:xfrm>
            <a:off x="3457661" y="1862356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C788F4-568D-40B3-8D9A-928F8E46A054}"/>
              </a:ext>
            </a:extLst>
          </p:cNvPr>
          <p:cNvSpPr/>
          <p:nvPr/>
        </p:nvSpPr>
        <p:spPr>
          <a:xfrm>
            <a:off x="4216955" y="1827303"/>
            <a:ext cx="1494552" cy="4026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H(pk</a:t>
            </a:r>
            <a:r>
              <a:rPr lang="en-US" sz="1600" baseline="-25000" dirty="0"/>
              <a:t>1</a:t>
            </a:r>
            <a:r>
              <a:rPr lang="en-US" sz="1600" dirty="0"/>
              <a:t>), value</a:t>
            </a:r>
            <a:r>
              <a:rPr lang="en-US" sz="1600" baseline="-250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56F16-B03B-4B71-BC00-AE591DADA13C}"/>
              </a:ext>
            </a:extLst>
          </p:cNvPr>
          <p:cNvSpPr txBox="1"/>
          <p:nvPr/>
        </p:nvSpPr>
        <p:spPr>
          <a:xfrm>
            <a:off x="7603137" y="1834437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CD8017-FEA7-403F-82C8-0C2CF2572EA9}"/>
              </a:ext>
            </a:extLst>
          </p:cNvPr>
          <p:cNvSpPr/>
          <p:nvPr/>
        </p:nvSpPr>
        <p:spPr>
          <a:xfrm>
            <a:off x="1124125" y="2664029"/>
            <a:ext cx="1591022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pointer, pk</a:t>
            </a:r>
            <a:r>
              <a:rPr lang="en-US" sz="1600" baseline="-25000" dirty="0"/>
              <a:t>1</a:t>
            </a:r>
            <a:r>
              <a:rPr lang="en-US" sz="1600" dirty="0"/>
              <a:t>, s</a:t>
            </a:r>
            <a:r>
              <a:rPr lang="en-US" sz="1600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3F7FF-E58C-4AEF-99EB-CD8BE512DF1F}"/>
              </a:ext>
            </a:extLst>
          </p:cNvPr>
          <p:cNvSpPr txBox="1"/>
          <p:nvPr/>
        </p:nvSpPr>
        <p:spPr>
          <a:xfrm>
            <a:off x="471090" y="2696088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C30409-770E-4064-B033-CF0BC72DE352}"/>
              </a:ext>
            </a:extLst>
          </p:cNvPr>
          <p:cNvSpPr/>
          <p:nvPr/>
        </p:nvSpPr>
        <p:spPr>
          <a:xfrm>
            <a:off x="5910046" y="1827303"/>
            <a:ext cx="1494552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H(pk</a:t>
            </a:r>
            <a:r>
              <a:rPr lang="en-US" sz="1600" baseline="-25000" dirty="0"/>
              <a:t>2</a:t>
            </a:r>
            <a:r>
              <a:rPr lang="en-US" sz="1600" dirty="0"/>
              <a:t>), value</a:t>
            </a:r>
            <a:r>
              <a:rPr lang="en-US" sz="1600" baseline="-25000" dirty="0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86EE6-B5F9-486E-8E75-422D269FF10B}"/>
              </a:ext>
            </a:extLst>
          </p:cNvPr>
          <p:cNvSpPr/>
          <p:nvPr/>
        </p:nvSpPr>
        <p:spPr>
          <a:xfrm>
            <a:off x="1224793" y="2748933"/>
            <a:ext cx="671119" cy="285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85DDAE92-AECF-48D7-81BF-C1A1B9A7571B}"/>
              </a:ext>
            </a:extLst>
          </p:cNvPr>
          <p:cNvCxnSpPr>
            <a:cxnSpLocks/>
            <a:stCxn id="18" idx="0"/>
            <a:endCxn id="7" idx="2"/>
          </p:cNvCxnSpPr>
          <p:nvPr/>
        </p:nvCxnSpPr>
        <p:spPr>
          <a:xfrm rot="5400000" flipH="1" flipV="1">
            <a:off x="3002813" y="787515"/>
            <a:ext cx="518958" cy="340387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C68015B-F63C-4463-BEE1-DE2BDE07B206}"/>
              </a:ext>
            </a:extLst>
          </p:cNvPr>
          <p:cNvSpPr/>
          <p:nvPr/>
        </p:nvSpPr>
        <p:spPr>
          <a:xfrm>
            <a:off x="3286760" y="2664029"/>
            <a:ext cx="1738246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pointer, </a:t>
            </a:r>
            <a:r>
              <a:rPr lang="en-US" sz="1600" dirty="0" err="1"/>
              <a:t>pk</a:t>
            </a:r>
            <a:r>
              <a:rPr lang="en-US" sz="1600" baseline="-25000" dirty="0" err="1"/>
              <a:t>inp</a:t>
            </a:r>
            <a:r>
              <a:rPr lang="en-US" sz="1600" dirty="0"/>
              <a:t>, </a:t>
            </a:r>
            <a:r>
              <a:rPr lang="en-US" sz="1600" dirty="0" err="1"/>
              <a:t>s</a:t>
            </a:r>
            <a:r>
              <a:rPr lang="en-US" sz="1600" baseline="-25000" dirty="0" err="1"/>
              <a:t>inp</a:t>
            </a:r>
            <a:endParaRPr lang="en-US" sz="1600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F867DE-53C0-49C0-AD20-4B25C58F53B1}"/>
              </a:ext>
            </a:extLst>
          </p:cNvPr>
          <p:cNvSpPr txBox="1"/>
          <p:nvPr/>
        </p:nvSpPr>
        <p:spPr>
          <a:xfrm>
            <a:off x="2715147" y="2714738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F51D21-A88F-4873-ACFC-EA59DD551D23}"/>
              </a:ext>
            </a:extLst>
          </p:cNvPr>
          <p:cNvSpPr/>
          <p:nvPr/>
        </p:nvSpPr>
        <p:spPr>
          <a:xfrm>
            <a:off x="5400459" y="2664029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E10C69-AEB7-4187-B401-27622ABA5682}"/>
              </a:ext>
            </a:extLst>
          </p:cNvPr>
          <p:cNvSpPr/>
          <p:nvPr/>
        </p:nvSpPr>
        <p:spPr>
          <a:xfrm>
            <a:off x="6660206" y="2665526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A8D6D9-9EDB-4774-91A0-A9CA54169B5D}"/>
              </a:ext>
            </a:extLst>
          </p:cNvPr>
          <p:cNvSpPr txBox="1"/>
          <p:nvPr/>
        </p:nvSpPr>
        <p:spPr>
          <a:xfrm>
            <a:off x="7738277" y="2696088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A8ACCE-515D-4CCD-9CC3-00ADC2BB7C9F}"/>
              </a:ext>
            </a:extLst>
          </p:cNvPr>
          <p:cNvCxnSpPr>
            <a:cxnSpLocks/>
          </p:cNvCxnSpPr>
          <p:nvPr/>
        </p:nvCxnSpPr>
        <p:spPr>
          <a:xfrm>
            <a:off x="2367093" y="2882143"/>
            <a:ext cx="212741" cy="0"/>
          </a:xfrm>
          <a:prstGeom prst="line">
            <a:avLst/>
          </a:prstGeom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51AE84-7E63-4ADA-90A5-07A04088C49F}"/>
              </a:ext>
            </a:extLst>
          </p:cNvPr>
          <p:cNvCxnSpPr>
            <a:cxnSpLocks/>
          </p:cNvCxnSpPr>
          <p:nvPr/>
        </p:nvCxnSpPr>
        <p:spPr>
          <a:xfrm>
            <a:off x="4588778" y="2885813"/>
            <a:ext cx="375453" cy="0"/>
          </a:xfrm>
          <a:prstGeom prst="line">
            <a:avLst/>
          </a:prstGeom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8E4F12EB-128D-4E52-8C68-3E5B96EA40A0}"/>
              </a:ext>
            </a:extLst>
          </p:cNvPr>
          <p:cNvSpPr/>
          <p:nvPr/>
        </p:nvSpPr>
        <p:spPr>
          <a:xfrm rot="16200000">
            <a:off x="2963882" y="1360153"/>
            <a:ext cx="221367" cy="3900881"/>
          </a:xfrm>
          <a:prstGeom prst="leftBrace">
            <a:avLst>
              <a:gd name="adj1" fmla="val 53610"/>
              <a:gd name="adj2" fmla="val 50000"/>
            </a:avLst>
          </a:prstGeom>
          <a:noFill/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8180F9-B0AA-454C-8F04-84B8AE483D36}"/>
              </a:ext>
            </a:extLst>
          </p:cNvPr>
          <p:cNvSpPr/>
          <p:nvPr/>
        </p:nvSpPr>
        <p:spPr>
          <a:xfrm>
            <a:off x="2924961" y="3421277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ED1E79"/>
                </a:solidFill>
              </a:rPr>
              <a:t>σ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20D821-9E40-4DF4-9B5F-8400D5E95A08}"/>
              </a:ext>
            </a:extLst>
          </p:cNvPr>
          <p:cNvSpPr txBox="1"/>
          <p:nvPr/>
        </p:nvSpPr>
        <p:spPr>
          <a:xfrm>
            <a:off x="311699" y="1132837"/>
            <a:ext cx="431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595959"/>
                </a:solidFill>
              </a:rPr>
              <a:t>Compress signatures across inputs in a transaction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64B6AA0-6645-4590-BA83-E5D2E4AB3425}"/>
              </a:ext>
            </a:extLst>
          </p:cNvPr>
          <p:cNvSpPr/>
          <p:nvPr/>
        </p:nvSpPr>
        <p:spPr>
          <a:xfrm>
            <a:off x="1223984" y="3994263"/>
            <a:ext cx="1761689" cy="687812"/>
          </a:xfrm>
          <a:prstGeom prst="wedgeRoundRectCallout">
            <a:avLst>
              <a:gd name="adj1" fmla="val 48762"/>
              <a:gd name="adj2" fmla="val -835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cs typeface="Arial"/>
              </a:rPr>
              <a:t>1 group element</a:t>
            </a:r>
            <a:br>
              <a:rPr lang="en-US" sz="1600" dirty="0">
                <a:solidFill>
                  <a:srgbClr val="000000"/>
                </a:solidFill>
                <a:cs typeface="Arial"/>
              </a:rPr>
            </a:br>
            <a:r>
              <a:rPr lang="en-US" sz="1600" dirty="0">
                <a:solidFill>
                  <a:srgbClr val="000000"/>
                </a:solidFill>
                <a:cs typeface="Arial"/>
              </a:rPr>
              <a:t>(pairings)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80CFBCE9-A4F6-44FF-92DE-B870E9A0DD0F}"/>
              </a:ext>
            </a:extLst>
          </p:cNvPr>
          <p:cNvSpPr/>
          <p:nvPr/>
        </p:nvSpPr>
        <p:spPr>
          <a:xfrm>
            <a:off x="3114676" y="4005329"/>
            <a:ext cx="2121597" cy="687812"/>
          </a:xfrm>
          <a:prstGeom prst="wedgeRoundRectCallout">
            <a:avLst>
              <a:gd name="adj1" fmla="val -47832"/>
              <a:gd name="adj2" fmla="val -853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</a:rPr>
              <a:t>1 element +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1 exponent (DL)</a:t>
            </a:r>
            <a:endParaRPr lang="en-US" sz="1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A186DF8-5D5B-4EE4-A846-C78282B7EF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1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C4CC-6F09-40C7-8EA3-68194044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832300" cy="572700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>
                <a:solidFill>
                  <a:srgbClr val="ED1E79"/>
                </a:solidFill>
              </a:rPr>
              <a:t>aggregate</a:t>
            </a:r>
            <a:r>
              <a:rPr lang="en-US" dirty="0"/>
              <a:t> multi-signatures can do for you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3CFDB8-EA9E-45AD-BAC3-9DBE340F96E0}"/>
              </a:ext>
            </a:extLst>
          </p:cNvPr>
          <p:cNvSpPr/>
          <p:nvPr/>
        </p:nvSpPr>
        <p:spPr>
          <a:xfrm>
            <a:off x="1124125" y="1828800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143F5-E457-40E9-A69E-1F08A5A3A1F8}"/>
              </a:ext>
            </a:extLst>
          </p:cNvPr>
          <p:cNvSpPr txBox="1"/>
          <p:nvPr/>
        </p:nvSpPr>
        <p:spPr>
          <a:xfrm>
            <a:off x="471090" y="1860859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369466-4477-4DEA-84AA-415A5397E95D}"/>
              </a:ext>
            </a:extLst>
          </p:cNvPr>
          <p:cNvSpPr/>
          <p:nvPr/>
        </p:nvSpPr>
        <p:spPr>
          <a:xfrm>
            <a:off x="2383871" y="1828800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5DF80-F38C-4EB0-B717-AACFD3F19037}"/>
              </a:ext>
            </a:extLst>
          </p:cNvPr>
          <p:cNvSpPr txBox="1"/>
          <p:nvPr/>
        </p:nvSpPr>
        <p:spPr>
          <a:xfrm>
            <a:off x="3457661" y="1862356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C788F4-568D-40B3-8D9A-928F8E46A054}"/>
              </a:ext>
            </a:extLst>
          </p:cNvPr>
          <p:cNvSpPr/>
          <p:nvPr/>
        </p:nvSpPr>
        <p:spPr>
          <a:xfrm>
            <a:off x="4216955" y="1827303"/>
            <a:ext cx="1494552" cy="4026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H(pk</a:t>
            </a:r>
            <a:r>
              <a:rPr lang="en-US" sz="1600" baseline="-25000" dirty="0"/>
              <a:t>1</a:t>
            </a:r>
            <a:r>
              <a:rPr lang="en-US" sz="1600" dirty="0"/>
              <a:t>), value</a:t>
            </a:r>
            <a:r>
              <a:rPr lang="en-US" sz="1600" baseline="-250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56F16-B03B-4B71-BC00-AE591DADA13C}"/>
              </a:ext>
            </a:extLst>
          </p:cNvPr>
          <p:cNvSpPr txBox="1"/>
          <p:nvPr/>
        </p:nvSpPr>
        <p:spPr>
          <a:xfrm>
            <a:off x="7603137" y="1834437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CD8017-FEA7-403F-82C8-0C2CF2572EA9}"/>
              </a:ext>
            </a:extLst>
          </p:cNvPr>
          <p:cNvSpPr/>
          <p:nvPr/>
        </p:nvSpPr>
        <p:spPr>
          <a:xfrm>
            <a:off x="1124125" y="2664029"/>
            <a:ext cx="1591022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pointer, pk</a:t>
            </a:r>
            <a:r>
              <a:rPr lang="en-US" sz="1600" baseline="-25000" dirty="0"/>
              <a:t>1</a:t>
            </a:r>
            <a:r>
              <a:rPr lang="en-US" sz="1600" dirty="0"/>
              <a:t>, s</a:t>
            </a:r>
            <a:r>
              <a:rPr lang="en-US" sz="1600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3F7FF-E58C-4AEF-99EB-CD8BE512DF1F}"/>
              </a:ext>
            </a:extLst>
          </p:cNvPr>
          <p:cNvSpPr txBox="1"/>
          <p:nvPr/>
        </p:nvSpPr>
        <p:spPr>
          <a:xfrm>
            <a:off x="471090" y="2696088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C30409-770E-4064-B033-CF0BC72DE352}"/>
              </a:ext>
            </a:extLst>
          </p:cNvPr>
          <p:cNvSpPr/>
          <p:nvPr/>
        </p:nvSpPr>
        <p:spPr>
          <a:xfrm>
            <a:off x="5910046" y="1827303"/>
            <a:ext cx="1494552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H(pk</a:t>
            </a:r>
            <a:r>
              <a:rPr lang="en-US" sz="1600" baseline="-25000" dirty="0"/>
              <a:t>2</a:t>
            </a:r>
            <a:r>
              <a:rPr lang="en-US" sz="1600" dirty="0"/>
              <a:t>), value</a:t>
            </a:r>
            <a:r>
              <a:rPr lang="en-US" sz="1600" baseline="-25000" dirty="0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86EE6-B5F9-486E-8E75-422D269FF10B}"/>
              </a:ext>
            </a:extLst>
          </p:cNvPr>
          <p:cNvSpPr/>
          <p:nvPr/>
        </p:nvSpPr>
        <p:spPr>
          <a:xfrm>
            <a:off x="1224793" y="2748933"/>
            <a:ext cx="671119" cy="285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85DDAE92-AECF-48D7-81BF-C1A1B9A7571B}"/>
              </a:ext>
            </a:extLst>
          </p:cNvPr>
          <p:cNvCxnSpPr>
            <a:cxnSpLocks/>
            <a:stCxn id="18" idx="0"/>
            <a:endCxn id="7" idx="2"/>
          </p:cNvCxnSpPr>
          <p:nvPr/>
        </p:nvCxnSpPr>
        <p:spPr>
          <a:xfrm rot="5400000" flipH="1" flipV="1">
            <a:off x="3002813" y="787515"/>
            <a:ext cx="518958" cy="340387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C68015B-F63C-4463-BEE1-DE2BDE07B206}"/>
              </a:ext>
            </a:extLst>
          </p:cNvPr>
          <p:cNvSpPr/>
          <p:nvPr/>
        </p:nvSpPr>
        <p:spPr>
          <a:xfrm>
            <a:off x="3286760" y="2664029"/>
            <a:ext cx="1738246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pointer, </a:t>
            </a:r>
            <a:r>
              <a:rPr lang="en-US" sz="1600" dirty="0" err="1"/>
              <a:t>pk</a:t>
            </a:r>
            <a:r>
              <a:rPr lang="en-US" sz="1600" baseline="-25000" dirty="0" err="1"/>
              <a:t>inp</a:t>
            </a:r>
            <a:r>
              <a:rPr lang="en-US" sz="1600" dirty="0"/>
              <a:t>, </a:t>
            </a:r>
            <a:r>
              <a:rPr lang="en-US" sz="1600" dirty="0" err="1"/>
              <a:t>s</a:t>
            </a:r>
            <a:r>
              <a:rPr lang="en-US" sz="1600" baseline="-25000" dirty="0" err="1"/>
              <a:t>inp</a:t>
            </a:r>
            <a:endParaRPr lang="en-US" sz="1600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F867DE-53C0-49C0-AD20-4B25C58F53B1}"/>
              </a:ext>
            </a:extLst>
          </p:cNvPr>
          <p:cNvSpPr txBox="1"/>
          <p:nvPr/>
        </p:nvSpPr>
        <p:spPr>
          <a:xfrm>
            <a:off x="2715147" y="2714738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F51D21-A88F-4873-ACFC-EA59DD551D23}"/>
              </a:ext>
            </a:extLst>
          </p:cNvPr>
          <p:cNvSpPr/>
          <p:nvPr/>
        </p:nvSpPr>
        <p:spPr>
          <a:xfrm>
            <a:off x="5400459" y="2664029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E10C69-AEB7-4187-B401-27622ABA5682}"/>
              </a:ext>
            </a:extLst>
          </p:cNvPr>
          <p:cNvSpPr/>
          <p:nvPr/>
        </p:nvSpPr>
        <p:spPr>
          <a:xfrm>
            <a:off x="6660206" y="2665526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A8D6D9-9EDB-4774-91A0-A9CA54169B5D}"/>
              </a:ext>
            </a:extLst>
          </p:cNvPr>
          <p:cNvSpPr txBox="1"/>
          <p:nvPr/>
        </p:nvSpPr>
        <p:spPr>
          <a:xfrm>
            <a:off x="7738277" y="2696088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A8ACCE-515D-4CCD-9CC3-00ADC2BB7C9F}"/>
              </a:ext>
            </a:extLst>
          </p:cNvPr>
          <p:cNvCxnSpPr>
            <a:cxnSpLocks/>
          </p:cNvCxnSpPr>
          <p:nvPr/>
        </p:nvCxnSpPr>
        <p:spPr>
          <a:xfrm>
            <a:off x="2367093" y="2882143"/>
            <a:ext cx="212741" cy="0"/>
          </a:xfrm>
          <a:prstGeom prst="line">
            <a:avLst/>
          </a:prstGeom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51AE84-7E63-4ADA-90A5-07A04088C49F}"/>
              </a:ext>
            </a:extLst>
          </p:cNvPr>
          <p:cNvCxnSpPr>
            <a:cxnSpLocks/>
          </p:cNvCxnSpPr>
          <p:nvPr/>
        </p:nvCxnSpPr>
        <p:spPr>
          <a:xfrm>
            <a:off x="4588778" y="2885813"/>
            <a:ext cx="375453" cy="0"/>
          </a:xfrm>
          <a:prstGeom prst="line">
            <a:avLst/>
          </a:prstGeom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320D821-9E40-4DF4-9B5F-8400D5E95A08}"/>
              </a:ext>
            </a:extLst>
          </p:cNvPr>
          <p:cNvSpPr txBox="1"/>
          <p:nvPr/>
        </p:nvSpPr>
        <p:spPr>
          <a:xfrm>
            <a:off x="311699" y="1132837"/>
            <a:ext cx="444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595959"/>
                </a:solidFill>
              </a:rPr>
              <a:t>… or across transactions in a block</a:t>
            </a: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E4E9D756-AAA9-47FF-A905-A2E5BFC2FD8B}"/>
              </a:ext>
            </a:extLst>
          </p:cNvPr>
          <p:cNvSpPr/>
          <p:nvPr/>
        </p:nvSpPr>
        <p:spPr>
          <a:xfrm>
            <a:off x="296510" y="1826815"/>
            <a:ext cx="221367" cy="1929524"/>
          </a:xfrm>
          <a:prstGeom prst="leftBrace">
            <a:avLst>
              <a:gd name="adj1" fmla="val 53610"/>
              <a:gd name="adj2" fmla="val 50000"/>
            </a:avLst>
          </a:prstGeom>
          <a:noFill/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A1B6C0-D896-49BA-BB2F-5BBD2BA108C2}"/>
              </a:ext>
            </a:extLst>
          </p:cNvPr>
          <p:cNvSpPr/>
          <p:nvPr/>
        </p:nvSpPr>
        <p:spPr>
          <a:xfrm>
            <a:off x="10594" y="2622300"/>
            <a:ext cx="311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dirty="0">
                <a:solidFill>
                  <a:srgbClr val="ED1E79"/>
                </a:solidFill>
              </a:rPr>
              <a:t>Σ</a:t>
            </a:r>
            <a:endParaRPr lang="en-US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C223C2-9091-4A05-9497-C3D2DCC73ED9}"/>
              </a:ext>
            </a:extLst>
          </p:cNvPr>
          <p:cNvSpPr txBox="1"/>
          <p:nvPr/>
        </p:nvSpPr>
        <p:spPr>
          <a:xfrm>
            <a:off x="468423" y="3417785"/>
            <a:ext cx="653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 </a:t>
            </a:r>
            <a:r>
              <a:rPr lang="en-US" sz="1600" dirty="0" err="1"/>
              <a:t>tx</a:t>
            </a:r>
            <a:endParaRPr lang="en-US" sz="1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5ECB20-CC43-43D4-AF90-E66B7435A911}"/>
              </a:ext>
            </a:extLst>
          </p:cNvPr>
          <p:cNvSpPr txBox="1"/>
          <p:nvPr/>
        </p:nvSpPr>
        <p:spPr>
          <a:xfrm rot="5400000">
            <a:off x="592127" y="3055187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9678DE4A-8D1D-4143-B86D-057159F7FF38}"/>
              </a:ext>
            </a:extLst>
          </p:cNvPr>
          <p:cNvSpPr/>
          <p:nvPr/>
        </p:nvSpPr>
        <p:spPr>
          <a:xfrm>
            <a:off x="1340068" y="3476740"/>
            <a:ext cx="1807758" cy="687812"/>
          </a:xfrm>
          <a:prstGeom prst="wedgeRoundRectCallout">
            <a:avLst>
              <a:gd name="adj1" fmla="val -108685"/>
              <a:gd name="adj2" fmla="val -131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cs typeface="Arial"/>
              </a:rPr>
              <a:t>1 group element (pairings)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92FF4D-4DF5-4740-AF69-172701782C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47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C4CC-6F09-40C7-8EA3-68194044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Multisig</a:t>
            </a:r>
            <a:r>
              <a:rPr lang="en-US" dirty="0"/>
              <a:t> address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3CFDB8-EA9E-45AD-BAC3-9DBE340F96E0}"/>
              </a:ext>
            </a:extLst>
          </p:cNvPr>
          <p:cNvSpPr/>
          <p:nvPr/>
        </p:nvSpPr>
        <p:spPr>
          <a:xfrm>
            <a:off x="1107347" y="1535185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143F5-E457-40E9-A69E-1F08A5A3A1F8}"/>
              </a:ext>
            </a:extLst>
          </p:cNvPr>
          <p:cNvSpPr txBox="1"/>
          <p:nvPr/>
        </p:nvSpPr>
        <p:spPr>
          <a:xfrm>
            <a:off x="454312" y="1567244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369466-4477-4DEA-84AA-415A5397E95D}"/>
              </a:ext>
            </a:extLst>
          </p:cNvPr>
          <p:cNvSpPr/>
          <p:nvPr/>
        </p:nvSpPr>
        <p:spPr>
          <a:xfrm>
            <a:off x="2367093" y="1535185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5DF80-F38C-4EB0-B717-AACFD3F19037}"/>
              </a:ext>
            </a:extLst>
          </p:cNvPr>
          <p:cNvSpPr txBox="1"/>
          <p:nvPr/>
        </p:nvSpPr>
        <p:spPr>
          <a:xfrm>
            <a:off x="3440883" y="1568741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C788F4-568D-40B3-8D9A-928F8E46A054}"/>
              </a:ext>
            </a:extLst>
          </p:cNvPr>
          <p:cNvSpPr/>
          <p:nvPr/>
        </p:nvSpPr>
        <p:spPr>
          <a:xfrm>
            <a:off x="4200177" y="1533688"/>
            <a:ext cx="1562798" cy="4026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H(script), value</a:t>
            </a:r>
            <a:endParaRPr lang="en-US" sz="16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56F16-B03B-4B71-BC00-AE591DADA13C}"/>
              </a:ext>
            </a:extLst>
          </p:cNvPr>
          <p:cNvSpPr txBox="1"/>
          <p:nvPr/>
        </p:nvSpPr>
        <p:spPr>
          <a:xfrm>
            <a:off x="7586359" y="1540822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CD8017-FEA7-403F-82C8-0C2CF2572EA9}"/>
              </a:ext>
            </a:extLst>
          </p:cNvPr>
          <p:cNvSpPr/>
          <p:nvPr/>
        </p:nvSpPr>
        <p:spPr>
          <a:xfrm>
            <a:off x="1107346" y="2370414"/>
            <a:ext cx="2636587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pointer, script, parameters</a:t>
            </a:r>
            <a:endParaRPr lang="en-US" sz="16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3F7FF-E58C-4AEF-99EB-CD8BE512DF1F}"/>
              </a:ext>
            </a:extLst>
          </p:cNvPr>
          <p:cNvSpPr txBox="1"/>
          <p:nvPr/>
        </p:nvSpPr>
        <p:spPr>
          <a:xfrm>
            <a:off x="454312" y="2402473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BDF1A0-79E0-4E48-8860-BDE3F5695FD0}"/>
              </a:ext>
            </a:extLst>
          </p:cNvPr>
          <p:cNvSpPr/>
          <p:nvPr/>
        </p:nvSpPr>
        <p:spPr>
          <a:xfrm>
            <a:off x="3899396" y="2366744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3C2F7-01EF-4243-8883-A09256ABA6D2}"/>
              </a:ext>
            </a:extLst>
          </p:cNvPr>
          <p:cNvSpPr txBox="1"/>
          <p:nvPr/>
        </p:nvSpPr>
        <p:spPr>
          <a:xfrm>
            <a:off x="4973186" y="2400300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A74211-8005-4B16-B3FB-A1FF824C9A47}"/>
              </a:ext>
            </a:extLst>
          </p:cNvPr>
          <p:cNvSpPr/>
          <p:nvPr/>
        </p:nvSpPr>
        <p:spPr>
          <a:xfrm>
            <a:off x="5732480" y="2365247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249E21-C071-44EE-BEAA-AEC99EACD0D6}"/>
              </a:ext>
            </a:extLst>
          </p:cNvPr>
          <p:cNvSpPr/>
          <p:nvPr/>
        </p:nvSpPr>
        <p:spPr>
          <a:xfrm>
            <a:off x="6992227" y="2366744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13C2D-3385-43CE-860B-B013449D492B}"/>
              </a:ext>
            </a:extLst>
          </p:cNvPr>
          <p:cNvSpPr txBox="1"/>
          <p:nvPr/>
        </p:nvSpPr>
        <p:spPr>
          <a:xfrm>
            <a:off x="8070298" y="2397306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C30409-770E-4064-B033-CF0BC72DE352}"/>
              </a:ext>
            </a:extLst>
          </p:cNvPr>
          <p:cNvSpPr/>
          <p:nvPr/>
        </p:nvSpPr>
        <p:spPr>
          <a:xfrm>
            <a:off x="5918435" y="1533688"/>
            <a:ext cx="1494552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H(pk</a:t>
            </a:r>
            <a:r>
              <a:rPr lang="en-US" sz="1600" baseline="-25000" dirty="0"/>
              <a:t>2</a:t>
            </a:r>
            <a:r>
              <a:rPr lang="en-US" sz="1600" dirty="0"/>
              <a:t>), value</a:t>
            </a:r>
            <a:r>
              <a:rPr lang="en-US" sz="1600" baseline="-25000" dirty="0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86EE6-B5F9-486E-8E75-422D269FF10B}"/>
              </a:ext>
            </a:extLst>
          </p:cNvPr>
          <p:cNvSpPr/>
          <p:nvPr/>
        </p:nvSpPr>
        <p:spPr>
          <a:xfrm>
            <a:off x="1208015" y="2455318"/>
            <a:ext cx="671119" cy="285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85DDAE92-AECF-48D7-81BF-C1A1B9A7571B}"/>
              </a:ext>
            </a:extLst>
          </p:cNvPr>
          <p:cNvCxnSpPr>
            <a:cxnSpLocks/>
            <a:stCxn id="18" idx="0"/>
            <a:endCxn id="7" idx="2"/>
          </p:cNvCxnSpPr>
          <p:nvPr/>
        </p:nvCxnSpPr>
        <p:spPr>
          <a:xfrm rot="5400000" flipH="1" flipV="1">
            <a:off x="3003096" y="476839"/>
            <a:ext cx="518958" cy="34380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38D42D06-55E6-4001-9ECC-F6B614E9F0B6}"/>
              </a:ext>
            </a:extLst>
          </p:cNvPr>
          <p:cNvSpPr/>
          <p:nvPr/>
        </p:nvSpPr>
        <p:spPr>
          <a:xfrm>
            <a:off x="4714613" y="1086189"/>
            <a:ext cx="1979802" cy="351323"/>
          </a:xfrm>
          <a:prstGeom prst="wedgeRectCallout">
            <a:avLst>
              <a:gd name="adj1" fmla="val -47570"/>
              <a:gd name="adj2" fmla="val 10548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95959"/>
                </a:solidFill>
              </a:rPr>
              <a:t>H(n, t, pk</a:t>
            </a:r>
            <a:r>
              <a:rPr lang="en-US" sz="1600" baseline="-25000" dirty="0">
                <a:solidFill>
                  <a:srgbClr val="595959"/>
                </a:solidFill>
              </a:rPr>
              <a:t>1</a:t>
            </a:r>
            <a:r>
              <a:rPr lang="en-US" sz="1600" dirty="0">
                <a:solidFill>
                  <a:srgbClr val="595959"/>
                </a:solidFill>
              </a:rPr>
              <a:t>,…,</a:t>
            </a:r>
            <a:r>
              <a:rPr lang="en-US" sz="1600" dirty="0" err="1">
                <a:solidFill>
                  <a:srgbClr val="595959"/>
                </a:solidFill>
              </a:rPr>
              <a:t>pk</a:t>
            </a:r>
            <a:r>
              <a:rPr lang="en-US" sz="1600" baseline="-25000" dirty="0" err="1">
                <a:solidFill>
                  <a:srgbClr val="595959"/>
                </a:solidFill>
              </a:rPr>
              <a:t>n</a:t>
            </a:r>
            <a:r>
              <a:rPr lang="en-US" sz="1600" dirty="0">
                <a:solidFill>
                  <a:srgbClr val="595959"/>
                </a:solidFill>
              </a:rPr>
              <a:t>)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B9D196F8-43E6-4CB8-A429-F746FC18B39C}"/>
              </a:ext>
            </a:extLst>
          </p:cNvPr>
          <p:cNvSpPr/>
          <p:nvPr/>
        </p:nvSpPr>
        <p:spPr>
          <a:xfrm>
            <a:off x="311700" y="2918438"/>
            <a:ext cx="1979802" cy="351323"/>
          </a:xfrm>
          <a:prstGeom prst="wedgeRectCallout">
            <a:avLst>
              <a:gd name="adj1" fmla="val 47345"/>
              <a:gd name="adj2" fmla="val -10703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95959"/>
                </a:solidFill>
              </a:rPr>
              <a:t>n, t, pk</a:t>
            </a:r>
            <a:r>
              <a:rPr lang="en-US" sz="1600" baseline="-25000" dirty="0">
                <a:solidFill>
                  <a:srgbClr val="595959"/>
                </a:solidFill>
              </a:rPr>
              <a:t>1</a:t>
            </a:r>
            <a:r>
              <a:rPr lang="en-US" sz="1600" dirty="0">
                <a:solidFill>
                  <a:srgbClr val="595959"/>
                </a:solidFill>
              </a:rPr>
              <a:t>,…,</a:t>
            </a:r>
            <a:r>
              <a:rPr lang="en-US" sz="1600" dirty="0" err="1">
                <a:solidFill>
                  <a:srgbClr val="595959"/>
                </a:solidFill>
              </a:rPr>
              <a:t>pk</a:t>
            </a:r>
            <a:r>
              <a:rPr lang="en-US" sz="1600" baseline="-25000" dirty="0" err="1">
                <a:solidFill>
                  <a:srgbClr val="595959"/>
                </a:solidFill>
              </a:rPr>
              <a:t>n</a:t>
            </a: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FF35027D-CB71-498A-B0DC-21B766088653}"/>
              </a:ext>
            </a:extLst>
          </p:cNvPr>
          <p:cNvSpPr/>
          <p:nvPr/>
        </p:nvSpPr>
        <p:spPr>
          <a:xfrm>
            <a:off x="3011737" y="2923458"/>
            <a:ext cx="1256697" cy="351323"/>
          </a:xfrm>
          <a:prstGeom prst="wedgeRectCallout">
            <a:avLst>
              <a:gd name="adj1" fmla="val -49265"/>
              <a:gd name="adj2" fmla="val -11658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95959"/>
                </a:solidFill>
              </a:rPr>
              <a:t>S, s</a:t>
            </a:r>
            <a:r>
              <a:rPr lang="en-US" sz="1600" baseline="-25000" dirty="0">
                <a:solidFill>
                  <a:srgbClr val="595959"/>
                </a:solidFill>
              </a:rPr>
              <a:t>1</a:t>
            </a:r>
            <a:r>
              <a:rPr lang="en-US" sz="1600" dirty="0">
                <a:solidFill>
                  <a:srgbClr val="595959"/>
                </a:solidFill>
              </a:rPr>
              <a:t>,…,</a:t>
            </a:r>
            <a:r>
              <a:rPr lang="en-US" sz="1600" dirty="0" err="1">
                <a:solidFill>
                  <a:srgbClr val="595959"/>
                </a:solidFill>
              </a:rPr>
              <a:t>s</a:t>
            </a:r>
            <a:r>
              <a:rPr lang="en-US" sz="1600" baseline="-25000" dirty="0" err="1">
                <a:solidFill>
                  <a:srgbClr val="595959"/>
                </a:solidFill>
              </a:rPr>
              <a:t>t</a:t>
            </a: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DEEE315-CF37-49EE-9A06-34AD3917CF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3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C4CC-6F09-40C7-8EA3-68194044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multi-signatures can do for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3CFDB8-EA9E-45AD-BAC3-9DBE340F96E0}"/>
              </a:ext>
            </a:extLst>
          </p:cNvPr>
          <p:cNvSpPr/>
          <p:nvPr/>
        </p:nvSpPr>
        <p:spPr>
          <a:xfrm>
            <a:off x="1163496" y="2128333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143F5-E457-40E9-A69E-1F08A5A3A1F8}"/>
              </a:ext>
            </a:extLst>
          </p:cNvPr>
          <p:cNvSpPr txBox="1"/>
          <p:nvPr/>
        </p:nvSpPr>
        <p:spPr>
          <a:xfrm>
            <a:off x="510461" y="2160392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369466-4477-4DEA-84AA-415A5397E95D}"/>
              </a:ext>
            </a:extLst>
          </p:cNvPr>
          <p:cNvSpPr/>
          <p:nvPr/>
        </p:nvSpPr>
        <p:spPr>
          <a:xfrm>
            <a:off x="2423242" y="2128333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5DF80-F38C-4EB0-B717-AACFD3F19037}"/>
              </a:ext>
            </a:extLst>
          </p:cNvPr>
          <p:cNvSpPr txBox="1"/>
          <p:nvPr/>
        </p:nvSpPr>
        <p:spPr>
          <a:xfrm>
            <a:off x="3497032" y="2161889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C788F4-568D-40B3-8D9A-928F8E46A054}"/>
              </a:ext>
            </a:extLst>
          </p:cNvPr>
          <p:cNvSpPr/>
          <p:nvPr/>
        </p:nvSpPr>
        <p:spPr>
          <a:xfrm>
            <a:off x="4256326" y="2126836"/>
            <a:ext cx="1562798" cy="4026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H(script), value</a:t>
            </a:r>
            <a:endParaRPr lang="en-US" sz="16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56F16-B03B-4B71-BC00-AE591DADA13C}"/>
              </a:ext>
            </a:extLst>
          </p:cNvPr>
          <p:cNvSpPr txBox="1"/>
          <p:nvPr/>
        </p:nvSpPr>
        <p:spPr>
          <a:xfrm>
            <a:off x="7642508" y="2133970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CD8017-FEA7-403F-82C8-0C2CF2572EA9}"/>
              </a:ext>
            </a:extLst>
          </p:cNvPr>
          <p:cNvSpPr/>
          <p:nvPr/>
        </p:nvSpPr>
        <p:spPr>
          <a:xfrm>
            <a:off x="1163495" y="2963562"/>
            <a:ext cx="2636587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pointer, script, parameters</a:t>
            </a:r>
            <a:endParaRPr lang="en-US" sz="16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3F7FF-E58C-4AEF-99EB-CD8BE512DF1F}"/>
              </a:ext>
            </a:extLst>
          </p:cNvPr>
          <p:cNvSpPr txBox="1"/>
          <p:nvPr/>
        </p:nvSpPr>
        <p:spPr>
          <a:xfrm>
            <a:off x="510461" y="2995621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BDF1A0-79E0-4E48-8860-BDE3F5695FD0}"/>
              </a:ext>
            </a:extLst>
          </p:cNvPr>
          <p:cNvSpPr/>
          <p:nvPr/>
        </p:nvSpPr>
        <p:spPr>
          <a:xfrm>
            <a:off x="3955545" y="2959892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3C2F7-01EF-4243-8883-A09256ABA6D2}"/>
              </a:ext>
            </a:extLst>
          </p:cNvPr>
          <p:cNvSpPr txBox="1"/>
          <p:nvPr/>
        </p:nvSpPr>
        <p:spPr>
          <a:xfrm>
            <a:off x="5029335" y="2993448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A74211-8005-4B16-B3FB-A1FF824C9A47}"/>
              </a:ext>
            </a:extLst>
          </p:cNvPr>
          <p:cNvSpPr/>
          <p:nvPr/>
        </p:nvSpPr>
        <p:spPr>
          <a:xfrm>
            <a:off x="5788629" y="2958395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249E21-C071-44EE-BEAA-AEC99EACD0D6}"/>
              </a:ext>
            </a:extLst>
          </p:cNvPr>
          <p:cNvSpPr/>
          <p:nvPr/>
        </p:nvSpPr>
        <p:spPr>
          <a:xfrm>
            <a:off x="7048376" y="2959892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13C2D-3385-43CE-860B-B013449D492B}"/>
              </a:ext>
            </a:extLst>
          </p:cNvPr>
          <p:cNvSpPr txBox="1"/>
          <p:nvPr/>
        </p:nvSpPr>
        <p:spPr>
          <a:xfrm>
            <a:off x="8126447" y="2990454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C30409-770E-4064-B033-CF0BC72DE352}"/>
              </a:ext>
            </a:extLst>
          </p:cNvPr>
          <p:cNvSpPr/>
          <p:nvPr/>
        </p:nvSpPr>
        <p:spPr>
          <a:xfrm>
            <a:off x="5974584" y="2126836"/>
            <a:ext cx="1494552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H(pk</a:t>
            </a:r>
            <a:r>
              <a:rPr lang="en-US" sz="1600" baseline="-25000" dirty="0"/>
              <a:t>2</a:t>
            </a:r>
            <a:r>
              <a:rPr lang="en-US" sz="1600" dirty="0"/>
              <a:t>), value</a:t>
            </a:r>
            <a:r>
              <a:rPr lang="en-US" sz="1600" baseline="-25000" dirty="0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86EE6-B5F9-486E-8E75-422D269FF10B}"/>
              </a:ext>
            </a:extLst>
          </p:cNvPr>
          <p:cNvSpPr/>
          <p:nvPr/>
        </p:nvSpPr>
        <p:spPr>
          <a:xfrm>
            <a:off x="1264164" y="3048466"/>
            <a:ext cx="671119" cy="285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85DDAE92-AECF-48D7-81BF-C1A1B9A7571B}"/>
              </a:ext>
            </a:extLst>
          </p:cNvPr>
          <p:cNvCxnSpPr>
            <a:cxnSpLocks/>
            <a:stCxn id="18" idx="0"/>
            <a:endCxn id="7" idx="2"/>
          </p:cNvCxnSpPr>
          <p:nvPr/>
        </p:nvCxnSpPr>
        <p:spPr>
          <a:xfrm rot="5400000" flipH="1" flipV="1">
            <a:off x="3059245" y="1069987"/>
            <a:ext cx="518958" cy="34380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38D42D06-55E6-4001-9ECC-F6B614E9F0B6}"/>
              </a:ext>
            </a:extLst>
          </p:cNvPr>
          <p:cNvSpPr/>
          <p:nvPr/>
        </p:nvSpPr>
        <p:spPr>
          <a:xfrm>
            <a:off x="4770762" y="1679337"/>
            <a:ext cx="1979802" cy="351323"/>
          </a:xfrm>
          <a:prstGeom prst="wedgeRectCallout">
            <a:avLst>
              <a:gd name="adj1" fmla="val -47570"/>
              <a:gd name="adj2" fmla="val 10548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H(n, n, </a:t>
            </a:r>
            <a:r>
              <a:rPr lang="en-US" sz="1600" dirty="0" err="1">
                <a:solidFill>
                  <a:schemeClr val="tx1"/>
                </a:solidFill>
              </a:rPr>
              <a:t>apk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B9D196F8-43E6-4CB8-A429-F746FC18B39C}"/>
              </a:ext>
            </a:extLst>
          </p:cNvPr>
          <p:cNvSpPr/>
          <p:nvPr/>
        </p:nvSpPr>
        <p:spPr>
          <a:xfrm>
            <a:off x="367849" y="3511586"/>
            <a:ext cx="1979802" cy="351323"/>
          </a:xfrm>
          <a:prstGeom prst="wedgeRectCallout">
            <a:avLst>
              <a:gd name="adj1" fmla="val 47345"/>
              <a:gd name="adj2" fmla="val -10703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n, </a:t>
            </a:r>
            <a:r>
              <a:rPr lang="en-US" sz="1600" dirty="0">
                <a:solidFill>
                  <a:srgbClr val="ED1E79"/>
                </a:solidFill>
              </a:rPr>
              <a:t>t=n</a:t>
            </a:r>
            <a:r>
              <a:rPr lang="en-US" sz="1600" dirty="0">
                <a:solidFill>
                  <a:schemeClr val="tx1"/>
                </a:solidFill>
              </a:rPr>
              <a:t>, pk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,…,</a:t>
            </a:r>
            <a:r>
              <a:rPr lang="en-US" sz="1600" dirty="0" err="1">
                <a:solidFill>
                  <a:schemeClr val="tx1"/>
                </a:solidFill>
              </a:rPr>
              <a:t>pk</a:t>
            </a:r>
            <a:r>
              <a:rPr lang="en-US" sz="1600" baseline="-25000" dirty="0" err="1">
                <a:solidFill>
                  <a:schemeClr val="tx1"/>
                </a:solidFill>
              </a:rPr>
              <a:t>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03C59C-E1AE-498C-979A-A0B85D406D45}"/>
              </a:ext>
            </a:extLst>
          </p:cNvPr>
          <p:cNvCxnSpPr/>
          <p:nvPr/>
        </p:nvCxnSpPr>
        <p:spPr>
          <a:xfrm>
            <a:off x="1163495" y="3706450"/>
            <a:ext cx="984305" cy="0"/>
          </a:xfrm>
          <a:prstGeom prst="line">
            <a:avLst/>
          </a:prstGeom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A76ECEE-A21A-480E-A457-20DA4A844F12}"/>
              </a:ext>
            </a:extLst>
          </p:cNvPr>
          <p:cNvSpPr/>
          <p:nvPr/>
        </p:nvSpPr>
        <p:spPr>
          <a:xfrm>
            <a:off x="1264164" y="3838984"/>
            <a:ext cx="514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ED1E79"/>
                </a:solidFill>
              </a:rPr>
              <a:t>apk</a:t>
            </a:r>
            <a:endParaRPr lang="en-US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224B01-7176-45F8-9523-5345ADB3FADA}"/>
              </a:ext>
            </a:extLst>
          </p:cNvPr>
          <p:cNvSpPr/>
          <p:nvPr/>
        </p:nvSpPr>
        <p:spPr>
          <a:xfrm>
            <a:off x="3560800" y="3848555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ED1E79"/>
                </a:solidFill>
              </a:rPr>
              <a:t>σ</a:t>
            </a:r>
            <a:endParaRPr 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FB1950-B4B8-4F4C-B0A3-CD10B01893AE}"/>
              </a:ext>
            </a:extLst>
          </p:cNvPr>
          <p:cNvSpPr txBox="1"/>
          <p:nvPr/>
        </p:nvSpPr>
        <p:spPr>
          <a:xfrm>
            <a:off x="311699" y="1132837"/>
            <a:ext cx="431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595959"/>
                </a:solidFill>
              </a:rPr>
              <a:t>Compress public keys and signatures for </a:t>
            </a:r>
            <a:r>
              <a:rPr lang="en-US" sz="1800" b="1" dirty="0">
                <a:solidFill>
                  <a:srgbClr val="ED1E79"/>
                </a:solidFill>
              </a:rPr>
              <a:t>n-out-of-n</a:t>
            </a:r>
            <a:r>
              <a:rPr lang="en-US" sz="1800" b="1" dirty="0">
                <a:solidFill>
                  <a:srgbClr val="595959"/>
                </a:solidFill>
              </a:rPr>
              <a:t> </a:t>
            </a:r>
            <a:r>
              <a:rPr lang="en-US" sz="1800" b="1" dirty="0" err="1">
                <a:solidFill>
                  <a:srgbClr val="595959"/>
                </a:solidFill>
              </a:rPr>
              <a:t>Multisig</a:t>
            </a:r>
            <a:endParaRPr lang="en-US" sz="1800" b="1" dirty="0">
              <a:solidFill>
                <a:srgbClr val="595959"/>
              </a:solidFill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81203DC4-19CB-4D44-8F80-CBCDBE8A01AE}"/>
              </a:ext>
            </a:extLst>
          </p:cNvPr>
          <p:cNvSpPr/>
          <p:nvPr/>
        </p:nvSpPr>
        <p:spPr>
          <a:xfrm>
            <a:off x="397276" y="4309967"/>
            <a:ext cx="1124330" cy="687812"/>
          </a:xfrm>
          <a:prstGeom prst="wedgeRoundRectCallout">
            <a:avLst>
              <a:gd name="adj1" fmla="val 45132"/>
              <a:gd name="adj2" fmla="val -728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cs typeface="Arial"/>
              </a:rPr>
              <a:t>1 group </a:t>
            </a:r>
            <a:br>
              <a:rPr lang="en-US" sz="1600" dirty="0">
                <a:solidFill>
                  <a:srgbClr val="000000"/>
                </a:solidFill>
                <a:cs typeface="Arial"/>
              </a:rPr>
            </a:br>
            <a:r>
              <a:rPr lang="en-US" sz="1600" dirty="0">
                <a:solidFill>
                  <a:srgbClr val="000000"/>
                </a:solidFill>
                <a:cs typeface="Arial"/>
              </a:rPr>
              <a:t>element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C10BDDFF-BAB5-484D-8097-E58CED50D6CC}"/>
              </a:ext>
            </a:extLst>
          </p:cNvPr>
          <p:cNvSpPr/>
          <p:nvPr/>
        </p:nvSpPr>
        <p:spPr>
          <a:xfrm>
            <a:off x="3882142" y="4310071"/>
            <a:ext cx="1777240" cy="687812"/>
          </a:xfrm>
          <a:prstGeom prst="wedgeRoundRectCallout">
            <a:avLst>
              <a:gd name="adj1" fmla="val -53443"/>
              <a:gd name="adj2" fmla="val -761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</a:rPr>
              <a:t>1 group element +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1 exponent (DL)</a:t>
            </a:r>
            <a:endParaRPr lang="en-US" sz="1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CB0A9C0A-F8FA-4745-BC3B-E5036BFD73D2}"/>
              </a:ext>
            </a:extLst>
          </p:cNvPr>
          <p:cNvSpPr/>
          <p:nvPr/>
        </p:nvSpPr>
        <p:spPr>
          <a:xfrm>
            <a:off x="3072170" y="3530788"/>
            <a:ext cx="1256697" cy="351323"/>
          </a:xfrm>
          <a:prstGeom prst="wedgeRectCallout">
            <a:avLst>
              <a:gd name="adj1" fmla="val -49265"/>
              <a:gd name="adj2" fmla="val -11658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95959"/>
                </a:solidFill>
              </a:rPr>
              <a:t>s</a:t>
            </a:r>
            <a:r>
              <a:rPr lang="en-US" sz="1600" baseline="-25000" dirty="0">
                <a:solidFill>
                  <a:srgbClr val="595959"/>
                </a:solidFill>
              </a:rPr>
              <a:t>1</a:t>
            </a:r>
            <a:r>
              <a:rPr lang="en-US" sz="1600" dirty="0">
                <a:solidFill>
                  <a:srgbClr val="595959"/>
                </a:solidFill>
              </a:rPr>
              <a:t>,…,</a:t>
            </a:r>
            <a:r>
              <a:rPr lang="en-US" sz="1600" dirty="0" err="1">
                <a:solidFill>
                  <a:srgbClr val="595959"/>
                </a:solidFill>
              </a:rPr>
              <a:t>s</a:t>
            </a:r>
            <a:r>
              <a:rPr lang="en-US" sz="1600" baseline="-25000" dirty="0" err="1">
                <a:solidFill>
                  <a:srgbClr val="595959"/>
                </a:solidFill>
              </a:rPr>
              <a:t>n</a:t>
            </a:r>
            <a:endParaRPr lang="en-US" sz="1600" dirty="0">
              <a:solidFill>
                <a:srgbClr val="595959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B86167-B4F9-4AFE-B04C-B2C5241D5121}"/>
              </a:ext>
            </a:extLst>
          </p:cNvPr>
          <p:cNvCxnSpPr>
            <a:cxnSpLocks/>
          </p:cNvCxnSpPr>
          <p:nvPr/>
        </p:nvCxnSpPr>
        <p:spPr>
          <a:xfrm>
            <a:off x="3342168" y="3736066"/>
            <a:ext cx="748569" cy="0"/>
          </a:xfrm>
          <a:prstGeom prst="line">
            <a:avLst/>
          </a:prstGeom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E64E8ADF-4FA8-4800-A3EC-3018B0EE2C8F}"/>
              </a:ext>
            </a:extLst>
          </p:cNvPr>
          <p:cNvSpPr/>
          <p:nvPr/>
        </p:nvSpPr>
        <p:spPr>
          <a:xfrm>
            <a:off x="1925492" y="4310071"/>
            <a:ext cx="1579930" cy="687812"/>
          </a:xfrm>
          <a:prstGeom prst="wedgeRoundRectCallout">
            <a:avLst>
              <a:gd name="adj1" fmla="val 55298"/>
              <a:gd name="adj2" fmla="val -754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cs typeface="Arial"/>
              </a:rPr>
              <a:t>1 group element (pairings)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1393B34-62ED-48B1-9BDF-B2624754AC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5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C4CC-6F09-40C7-8EA3-68194044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445025"/>
            <a:ext cx="8832301" cy="572700"/>
          </a:xfrm>
        </p:spPr>
        <p:txBody>
          <a:bodyPr/>
          <a:lstStyle/>
          <a:p>
            <a:r>
              <a:rPr lang="en-US" dirty="0"/>
              <a:t>What aggregate multi-signatures can do for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3CFDB8-EA9E-45AD-BAC3-9DBE340F96E0}"/>
              </a:ext>
            </a:extLst>
          </p:cNvPr>
          <p:cNvSpPr/>
          <p:nvPr/>
        </p:nvSpPr>
        <p:spPr>
          <a:xfrm>
            <a:off x="1163496" y="2128333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143F5-E457-40E9-A69E-1F08A5A3A1F8}"/>
              </a:ext>
            </a:extLst>
          </p:cNvPr>
          <p:cNvSpPr txBox="1"/>
          <p:nvPr/>
        </p:nvSpPr>
        <p:spPr>
          <a:xfrm>
            <a:off x="510461" y="2160392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369466-4477-4DEA-84AA-415A5397E95D}"/>
              </a:ext>
            </a:extLst>
          </p:cNvPr>
          <p:cNvSpPr/>
          <p:nvPr/>
        </p:nvSpPr>
        <p:spPr>
          <a:xfrm>
            <a:off x="2423242" y="2128333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5DF80-F38C-4EB0-B717-AACFD3F19037}"/>
              </a:ext>
            </a:extLst>
          </p:cNvPr>
          <p:cNvSpPr txBox="1"/>
          <p:nvPr/>
        </p:nvSpPr>
        <p:spPr>
          <a:xfrm>
            <a:off x="3497032" y="2161889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C788F4-568D-40B3-8D9A-928F8E46A054}"/>
              </a:ext>
            </a:extLst>
          </p:cNvPr>
          <p:cNvSpPr/>
          <p:nvPr/>
        </p:nvSpPr>
        <p:spPr>
          <a:xfrm>
            <a:off x="4256326" y="2126836"/>
            <a:ext cx="1562798" cy="4026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H(script), value</a:t>
            </a:r>
            <a:endParaRPr lang="en-US" sz="16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56F16-B03B-4B71-BC00-AE591DADA13C}"/>
              </a:ext>
            </a:extLst>
          </p:cNvPr>
          <p:cNvSpPr txBox="1"/>
          <p:nvPr/>
        </p:nvSpPr>
        <p:spPr>
          <a:xfrm>
            <a:off x="7642508" y="2133970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CD8017-FEA7-403F-82C8-0C2CF2572EA9}"/>
              </a:ext>
            </a:extLst>
          </p:cNvPr>
          <p:cNvSpPr/>
          <p:nvPr/>
        </p:nvSpPr>
        <p:spPr>
          <a:xfrm>
            <a:off x="1163495" y="2963562"/>
            <a:ext cx="2636587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pointer, script, parameters</a:t>
            </a:r>
            <a:endParaRPr lang="en-US" sz="16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3F7FF-E58C-4AEF-99EB-CD8BE512DF1F}"/>
              </a:ext>
            </a:extLst>
          </p:cNvPr>
          <p:cNvSpPr txBox="1"/>
          <p:nvPr/>
        </p:nvSpPr>
        <p:spPr>
          <a:xfrm>
            <a:off x="510461" y="2995621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BDF1A0-79E0-4E48-8860-BDE3F5695FD0}"/>
              </a:ext>
            </a:extLst>
          </p:cNvPr>
          <p:cNvSpPr/>
          <p:nvPr/>
        </p:nvSpPr>
        <p:spPr>
          <a:xfrm>
            <a:off x="4382553" y="2950382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</a:t>
            </a:r>
            <a:r>
              <a:rPr lang="en-US" sz="1600" dirty="0" err="1"/>
              <a:t>inp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3C2F7-01EF-4243-8883-A09256ABA6D2}"/>
              </a:ext>
            </a:extLst>
          </p:cNvPr>
          <p:cNvSpPr txBox="1"/>
          <p:nvPr/>
        </p:nvSpPr>
        <p:spPr>
          <a:xfrm>
            <a:off x="3810940" y="3001091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A74211-8005-4B16-B3FB-A1FF824C9A47}"/>
              </a:ext>
            </a:extLst>
          </p:cNvPr>
          <p:cNvSpPr/>
          <p:nvPr/>
        </p:nvSpPr>
        <p:spPr>
          <a:xfrm>
            <a:off x="5933727" y="2950382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249E21-C071-44EE-BEAA-AEC99EACD0D6}"/>
              </a:ext>
            </a:extLst>
          </p:cNvPr>
          <p:cNvSpPr/>
          <p:nvPr/>
        </p:nvSpPr>
        <p:spPr>
          <a:xfrm>
            <a:off x="7193474" y="2951879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13C2D-3385-43CE-860B-B013449D492B}"/>
              </a:ext>
            </a:extLst>
          </p:cNvPr>
          <p:cNvSpPr txBox="1"/>
          <p:nvPr/>
        </p:nvSpPr>
        <p:spPr>
          <a:xfrm>
            <a:off x="8271545" y="2982441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C30409-770E-4064-B033-CF0BC72DE352}"/>
              </a:ext>
            </a:extLst>
          </p:cNvPr>
          <p:cNvSpPr/>
          <p:nvPr/>
        </p:nvSpPr>
        <p:spPr>
          <a:xfrm>
            <a:off x="5974584" y="2126836"/>
            <a:ext cx="1494552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H(pk</a:t>
            </a:r>
            <a:r>
              <a:rPr lang="en-US" sz="1600" baseline="-25000" dirty="0"/>
              <a:t>2</a:t>
            </a:r>
            <a:r>
              <a:rPr lang="en-US" sz="1600" dirty="0"/>
              <a:t>), value</a:t>
            </a:r>
            <a:r>
              <a:rPr lang="en-US" sz="1600" baseline="-25000" dirty="0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86EE6-B5F9-486E-8E75-422D269FF10B}"/>
              </a:ext>
            </a:extLst>
          </p:cNvPr>
          <p:cNvSpPr/>
          <p:nvPr/>
        </p:nvSpPr>
        <p:spPr>
          <a:xfrm>
            <a:off x="1264164" y="3048466"/>
            <a:ext cx="671119" cy="285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85DDAE92-AECF-48D7-81BF-C1A1B9A7571B}"/>
              </a:ext>
            </a:extLst>
          </p:cNvPr>
          <p:cNvCxnSpPr>
            <a:cxnSpLocks/>
            <a:stCxn id="18" idx="0"/>
            <a:endCxn id="7" idx="2"/>
          </p:cNvCxnSpPr>
          <p:nvPr/>
        </p:nvCxnSpPr>
        <p:spPr>
          <a:xfrm rot="5400000" flipH="1" flipV="1">
            <a:off x="3059245" y="1069987"/>
            <a:ext cx="518958" cy="34380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B9D196F8-43E6-4CB8-A429-F746FC18B39C}"/>
              </a:ext>
            </a:extLst>
          </p:cNvPr>
          <p:cNvSpPr/>
          <p:nvPr/>
        </p:nvSpPr>
        <p:spPr>
          <a:xfrm>
            <a:off x="367849" y="3511586"/>
            <a:ext cx="1979802" cy="351323"/>
          </a:xfrm>
          <a:prstGeom prst="wedgeRectCallout">
            <a:avLst>
              <a:gd name="adj1" fmla="val 47345"/>
              <a:gd name="adj2" fmla="val -10703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n, </a:t>
            </a:r>
            <a:r>
              <a:rPr lang="en-US" sz="1600" dirty="0">
                <a:solidFill>
                  <a:srgbClr val="ED1E79"/>
                </a:solidFill>
              </a:rPr>
              <a:t>t=n</a:t>
            </a:r>
            <a:r>
              <a:rPr lang="en-US" sz="1600" dirty="0">
                <a:solidFill>
                  <a:schemeClr val="tx1"/>
                </a:solidFill>
              </a:rPr>
              <a:t>, pk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,…,</a:t>
            </a:r>
            <a:r>
              <a:rPr lang="en-US" sz="1600" dirty="0" err="1">
                <a:solidFill>
                  <a:schemeClr val="tx1"/>
                </a:solidFill>
              </a:rPr>
              <a:t>pk</a:t>
            </a:r>
            <a:r>
              <a:rPr lang="en-US" sz="1600" baseline="-25000" dirty="0" err="1">
                <a:solidFill>
                  <a:schemeClr val="tx1"/>
                </a:solidFill>
              </a:rPr>
              <a:t>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03C59C-E1AE-498C-979A-A0B85D406D45}"/>
              </a:ext>
            </a:extLst>
          </p:cNvPr>
          <p:cNvCxnSpPr/>
          <p:nvPr/>
        </p:nvCxnSpPr>
        <p:spPr>
          <a:xfrm>
            <a:off x="1181610" y="3706450"/>
            <a:ext cx="984305" cy="0"/>
          </a:xfrm>
          <a:prstGeom prst="line">
            <a:avLst/>
          </a:prstGeom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A76ECEE-A21A-480E-A457-20DA4A844F12}"/>
              </a:ext>
            </a:extLst>
          </p:cNvPr>
          <p:cNvSpPr/>
          <p:nvPr/>
        </p:nvSpPr>
        <p:spPr>
          <a:xfrm>
            <a:off x="1264164" y="3838984"/>
            <a:ext cx="514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ED1E79"/>
                </a:solidFill>
              </a:rPr>
              <a:t>apk</a:t>
            </a:r>
            <a:endParaRPr 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FB1950-B4B8-4F4C-B0A3-CD10B01893AE}"/>
              </a:ext>
            </a:extLst>
          </p:cNvPr>
          <p:cNvSpPr txBox="1"/>
          <p:nvPr/>
        </p:nvSpPr>
        <p:spPr>
          <a:xfrm>
            <a:off x="311699" y="1132837"/>
            <a:ext cx="431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595959"/>
                </a:solidFill>
              </a:rPr>
              <a:t>Further compress multi-signatures across inputs in a transaction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3C556B6C-B3CA-4761-A5E5-D3FB3D56C55D}"/>
              </a:ext>
            </a:extLst>
          </p:cNvPr>
          <p:cNvSpPr/>
          <p:nvPr/>
        </p:nvSpPr>
        <p:spPr>
          <a:xfrm rot="16200000">
            <a:off x="3203431" y="2074764"/>
            <a:ext cx="221367" cy="4301239"/>
          </a:xfrm>
          <a:prstGeom prst="leftBrace">
            <a:avLst>
              <a:gd name="adj1" fmla="val 53610"/>
              <a:gd name="adj2" fmla="val 50000"/>
            </a:avLst>
          </a:prstGeom>
          <a:noFill/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BA22A5-2415-4524-9B11-C34AC7D1CB58}"/>
              </a:ext>
            </a:extLst>
          </p:cNvPr>
          <p:cNvSpPr/>
          <p:nvPr/>
        </p:nvSpPr>
        <p:spPr>
          <a:xfrm>
            <a:off x="3158462" y="4359921"/>
            <a:ext cx="311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dirty="0">
                <a:solidFill>
                  <a:srgbClr val="ED1E79"/>
                </a:solidFill>
              </a:rPr>
              <a:t>Σ</a:t>
            </a:r>
            <a:endParaRPr lang="en-US" sz="1600" dirty="0"/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D5BCE2B4-DD9F-4FB2-9DC1-3C39DA35A178}"/>
              </a:ext>
            </a:extLst>
          </p:cNvPr>
          <p:cNvSpPr/>
          <p:nvPr/>
        </p:nvSpPr>
        <p:spPr>
          <a:xfrm>
            <a:off x="3728350" y="4359921"/>
            <a:ext cx="1055951" cy="687812"/>
          </a:xfrm>
          <a:prstGeom prst="wedgeRoundRectCallout">
            <a:avLst>
              <a:gd name="adj1" fmla="val -72931"/>
              <a:gd name="adj2" fmla="val -289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</a:rPr>
              <a:t>1 group element</a:t>
            </a:r>
            <a:endParaRPr lang="en-US" sz="1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B0046B7D-20B6-478E-8683-4033400939B7}"/>
              </a:ext>
            </a:extLst>
          </p:cNvPr>
          <p:cNvSpPr/>
          <p:nvPr/>
        </p:nvSpPr>
        <p:spPr>
          <a:xfrm>
            <a:off x="4770762" y="1679337"/>
            <a:ext cx="1979802" cy="351323"/>
          </a:xfrm>
          <a:prstGeom prst="wedgeRectCallout">
            <a:avLst>
              <a:gd name="adj1" fmla="val -47570"/>
              <a:gd name="adj2" fmla="val 10548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H(n, n, </a:t>
            </a:r>
            <a:r>
              <a:rPr lang="en-US" sz="1600" dirty="0" err="1">
                <a:solidFill>
                  <a:schemeClr val="tx1"/>
                </a:solidFill>
              </a:rPr>
              <a:t>apk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7BA59DC1-1967-449D-A17C-D0DB5A7C118E}"/>
              </a:ext>
            </a:extLst>
          </p:cNvPr>
          <p:cNvSpPr/>
          <p:nvPr/>
        </p:nvSpPr>
        <p:spPr>
          <a:xfrm>
            <a:off x="3072170" y="3530788"/>
            <a:ext cx="1256697" cy="351323"/>
          </a:xfrm>
          <a:prstGeom prst="wedgeRectCallout">
            <a:avLst>
              <a:gd name="adj1" fmla="val -49265"/>
              <a:gd name="adj2" fmla="val -11658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95959"/>
                </a:solidFill>
              </a:rPr>
              <a:t>s</a:t>
            </a:r>
            <a:r>
              <a:rPr lang="en-US" sz="1600" baseline="-25000" dirty="0">
                <a:solidFill>
                  <a:srgbClr val="595959"/>
                </a:solidFill>
              </a:rPr>
              <a:t>1</a:t>
            </a:r>
            <a:r>
              <a:rPr lang="en-US" sz="1600" dirty="0">
                <a:solidFill>
                  <a:srgbClr val="595959"/>
                </a:solidFill>
              </a:rPr>
              <a:t>,…,</a:t>
            </a:r>
            <a:r>
              <a:rPr lang="en-US" sz="1600" dirty="0" err="1">
                <a:solidFill>
                  <a:srgbClr val="595959"/>
                </a:solidFill>
              </a:rPr>
              <a:t>s</a:t>
            </a:r>
            <a:r>
              <a:rPr lang="en-US" sz="1600" baseline="-25000" dirty="0" err="1">
                <a:solidFill>
                  <a:srgbClr val="595959"/>
                </a:solidFill>
              </a:rPr>
              <a:t>n</a:t>
            </a:r>
            <a:endParaRPr lang="en-US" sz="1600" dirty="0">
              <a:solidFill>
                <a:srgbClr val="595959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DFF75E4-75D4-45B7-892E-4CA5DC559AB7}"/>
              </a:ext>
            </a:extLst>
          </p:cNvPr>
          <p:cNvCxnSpPr>
            <a:cxnSpLocks/>
          </p:cNvCxnSpPr>
          <p:nvPr/>
        </p:nvCxnSpPr>
        <p:spPr>
          <a:xfrm>
            <a:off x="3342168" y="3736066"/>
            <a:ext cx="748569" cy="0"/>
          </a:xfrm>
          <a:prstGeom prst="line">
            <a:avLst/>
          </a:prstGeom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0F567C-C965-47CB-813C-C7B3EB9BAE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7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C4CC-6F09-40C7-8EA3-68194044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aggregate multi-signatures can do for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3CFDB8-EA9E-45AD-BAC3-9DBE340F96E0}"/>
              </a:ext>
            </a:extLst>
          </p:cNvPr>
          <p:cNvSpPr/>
          <p:nvPr/>
        </p:nvSpPr>
        <p:spPr>
          <a:xfrm>
            <a:off x="1163496" y="2128333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143F5-E457-40E9-A69E-1F08A5A3A1F8}"/>
              </a:ext>
            </a:extLst>
          </p:cNvPr>
          <p:cNvSpPr txBox="1"/>
          <p:nvPr/>
        </p:nvSpPr>
        <p:spPr>
          <a:xfrm>
            <a:off x="510461" y="2160392"/>
            <a:ext cx="597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369466-4477-4DEA-84AA-415A5397E95D}"/>
              </a:ext>
            </a:extLst>
          </p:cNvPr>
          <p:cNvSpPr/>
          <p:nvPr/>
        </p:nvSpPr>
        <p:spPr>
          <a:xfrm>
            <a:off x="2423242" y="2128333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5DF80-F38C-4EB0-B717-AACFD3F19037}"/>
              </a:ext>
            </a:extLst>
          </p:cNvPr>
          <p:cNvSpPr txBox="1"/>
          <p:nvPr/>
        </p:nvSpPr>
        <p:spPr>
          <a:xfrm>
            <a:off x="3497032" y="2161889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C788F4-568D-40B3-8D9A-928F8E46A054}"/>
              </a:ext>
            </a:extLst>
          </p:cNvPr>
          <p:cNvSpPr/>
          <p:nvPr/>
        </p:nvSpPr>
        <p:spPr>
          <a:xfrm>
            <a:off x="4256326" y="2126836"/>
            <a:ext cx="1562798" cy="4026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H(script), value</a:t>
            </a:r>
            <a:endParaRPr lang="en-US" sz="16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56F16-B03B-4B71-BC00-AE591DADA13C}"/>
              </a:ext>
            </a:extLst>
          </p:cNvPr>
          <p:cNvSpPr txBox="1"/>
          <p:nvPr/>
        </p:nvSpPr>
        <p:spPr>
          <a:xfrm>
            <a:off x="7642508" y="2133970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CD8017-FEA7-403F-82C8-0C2CF2572EA9}"/>
              </a:ext>
            </a:extLst>
          </p:cNvPr>
          <p:cNvSpPr/>
          <p:nvPr/>
        </p:nvSpPr>
        <p:spPr>
          <a:xfrm>
            <a:off x="1163495" y="2963562"/>
            <a:ext cx="2636587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pointer, script, parameters</a:t>
            </a:r>
            <a:endParaRPr lang="en-US" sz="16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3F7FF-E58C-4AEF-99EB-CD8BE512DF1F}"/>
              </a:ext>
            </a:extLst>
          </p:cNvPr>
          <p:cNvSpPr txBox="1"/>
          <p:nvPr/>
        </p:nvSpPr>
        <p:spPr>
          <a:xfrm>
            <a:off x="510461" y="2995621"/>
            <a:ext cx="597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BDF1A0-79E0-4E48-8860-BDE3F5695FD0}"/>
              </a:ext>
            </a:extLst>
          </p:cNvPr>
          <p:cNvSpPr/>
          <p:nvPr/>
        </p:nvSpPr>
        <p:spPr>
          <a:xfrm>
            <a:off x="3955545" y="2959892"/>
            <a:ext cx="1082180" cy="402672"/>
          </a:xfrm>
          <a:prstGeom prst="rect">
            <a:avLst/>
          </a:prstGeom>
          <a:solidFill>
            <a:srgbClr val="29AAE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3C2F7-01EF-4243-8883-A09256ABA6D2}"/>
              </a:ext>
            </a:extLst>
          </p:cNvPr>
          <p:cNvSpPr txBox="1"/>
          <p:nvPr/>
        </p:nvSpPr>
        <p:spPr>
          <a:xfrm>
            <a:off x="5029335" y="2993448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A74211-8005-4B16-B3FB-A1FF824C9A47}"/>
              </a:ext>
            </a:extLst>
          </p:cNvPr>
          <p:cNvSpPr/>
          <p:nvPr/>
        </p:nvSpPr>
        <p:spPr>
          <a:xfrm>
            <a:off x="5788629" y="2958395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249E21-C071-44EE-BEAA-AEC99EACD0D6}"/>
              </a:ext>
            </a:extLst>
          </p:cNvPr>
          <p:cNvSpPr/>
          <p:nvPr/>
        </p:nvSpPr>
        <p:spPr>
          <a:xfrm>
            <a:off x="7048376" y="2959892"/>
            <a:ext cx="1082180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output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13C2D-3385-43CE-860B-B013449D492B}"/>
              </a:ext>
            </a:extLst>
          </p:cNvPr>
          <p:cNvSpPr txBox="1"/>
          <p:nvPr/>
        </p:nvSpPr>
        <p:spPr>
          <a:xfrm>
            <a:off x="8126447" y="2990454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C30409-770E-4064-B033-CF0BC72DE352}"/>
              </a:ext>
            </a:extLst>
          </p:cNvPr>
          <p:cNvSpPr/>
          <p:nvPr/>
        </p:nvSpPr>
        <p:spPr>
          <a:xfrm>
            <a:off x="5974584" y="2126836"/>
            <a:ext cx="1494552" cy="402672"/>
          </a:xfrm>
          <a:prstGeom prst="rect">
            <a:avLst/>
          </a:prstGeom>
          <a:solidFill>
            <a:srgbClr val="662E91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H(pk</a:t>
            </a:r>
            <a:r>
              <a:rPr lang="en-US" sz="1600" baseline="-25000" dirty="0"/>
              <a:t>2</a:t>
            </a:r>
            <a:r>
              <a:rPr lang="en-US" sz="1600" dirty="0"/>
              <a:t>), value</a:t>
            </a:r>
            <a:r>
              <a:rPr lang="en-US" sz="1600" baseline="-25000" dirty="0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86EE6-B5F9-486E-8E75-422D269FF10B}"/>
              </a:ext>
            </a:extLst>
          </p:cNvPr>
          <p:cNvSpPr/>
          <p:nvPr/>
        </p:nvSpPr>
        <p:spPr>
          <a:xfrm>
            <a:off x="1264164" y="3048466"/>
            <a:ext cx="671119" cy="285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85DDAE92-AECF-48D7-81BF-C1A1B9A7571B}"/>
              </a:ext>
            </a:extLst>
          </p:cNvPr>
          <p:cNvCxnSpPr>
            <a:cxnSpLocks/>
            <a:stCxn id="18" idx="0"/>
            <a:endCxn id="7" idx="2"/>
          </p:cNvCxnSpPr>
          <p:nvPr/>
        </p:nvCxnSpPr>
        <p:spPr>
          <a:xfrm rot="5400000" flipH="1" flipV="1">
            <a:off x="3059245" y="1069987"/>
            <a:ext cx="518958" cy="34380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B9D196F8-43E6-4CB8-A429-F746FC18B39C}"/>
              </a:ext>
            </a:extLst>
          </p:cNvPr>
          <p:cNvSpPr/>
          <p:nvPr/>
        </p:nvSpPr>
        <p:spPr>
          <a:xfrm>
            <a:off x="609821" y="3511586"/>
            <a:ext cx="1979802" cy="351323"/>
          </a:xfrm>
          <a:prstGeom prst="wedgeRectCallout">
            <a:avLst>
              <a:gd name="adj1" fmla="val 35904"/>
              <a:gd name="adj2" fmla="val -10942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n, </a:t>
            </a:r>
            <a:r>
              <a:rPr lang="en-US" sz="1600" dirty="0">
                <a:solidFill>
                  <a:srgbClr val="ED1E79"/>
                </a:solidFill>
              </a:rPr>
              <a:t>n</a:t>
            </a:r>
            <a:r>
              <a:rPr lang="en-US" sz="1600" dirty="0">
                <a:solidFill>
                  <a:schemeClr val="tx1"/>
                </a:solidFill>
              </a:rPr>
              <a:t>, pk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,…,</a:t>
            </a:r>
            <a:r>
              <a:rPr lang="en-US" sz="1600" dirty="0" err="1">
                <a:solidFill>
                  <a:schemeClr val="tx1"/>
                </a:solidFill>
              </a:rPr>
              <a:t>pk</a:t>
            </a:r>
            <a:r>
              <a:rPr lang="en-US" sz="1600" baseline="-25000" dirty="0" err="1">
                <a:solidFill>
                  <a:schemeClr val="tx1"/>
                </a:solidFill>
              </a:rPr>
              <a:t>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03C59C-E1AE-498C-979A-A0B85D406D45}"/>
              </a:ext>
            </a:extLst>
          </p:cNvPr>
          <p:cNvCxnSpPr/>
          <p:nvPr/>
        </p:nvCxnSpPr>
        <p:spPr>
          <a:xfrm>
            <a:off x="1358065" y="3706449"/>
            <a:ext cx="984305" cy="0"/>
          </a:xfrm>
          <a:prstGeom prst="line">
            <a:avLst/>
          </a:prstGeom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A76ECEE-A21A-480E-A457-20DA4A844F12}"/>
              </a:ext>
            </a:extLst>
          </p:cNvPr>
          <p:cNvSpPr/>
          <p:nvPr/>
        </p:nvSpPr>
        <p:spPr>
          <a:xfrm>
            <a:off x="1342279" y="3838984"/>
            <a:ext cx="514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ED1E79"/>
                </a:solidFill>
              </a:rPr>
              <a:t>apk</a:t>
            </a:r>
            <a:endParaRPr 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FB1950-B4B8-4F4C-B0A3-CD10B01893AE}"/>
              </a:ext>
            </a:extLst>
          </p:cNvPr>
          <p:cNvSpPr txBox="1"/>
          <p:nvPr/>
        </p:nvSpPr>
        <p:spPr>
          <a:xfrm>
            <a:off x="311698" y="1132837"/>
            <a:ext cx="467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595959"/>
                </a:solidFill>
              </a:rPr>
              <a:t>..or even across transactions in a block</a:t>
            </a: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57B1CF0D-75A2-4A28-B607-A2FC9B4197FB}"/>
              </a:ext>
            </a:extLst>
          </p:cNvPr>
          <p:cNvSpPr/>
          <p:nvPr/>
        </p:nvSpPr>
        <p:spPr>
          <a:xfrm>
            <a:off x="346548" y="2126836"/>
            <a:ext cx="221367" cy="2534608"/>
          </a:xfrm>
          <a:prstGeom prst="leftBrace">
            <a:avLst>
              <a:gd name="adj1" fmla="val 53610"/>
              <a:gd name="adj2" fmla="val 50000"/>
            </a:avLst>
          </a:prstGeom>
          <a:noFill/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E1B52F-6D42-4E72-BCDE-70CA24CFAA36}"/>
              </a:ext>
            </a:extLst>
          </p:cNvPr>
          <p:cNvSpPr/>
          <p:nvPr/>
        </p:nvSpPr>
        <p:spPr>
          <a:xfrm>
            <a:off x="35433" y="3224863"/>
            <a:ext cx="311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dirty="0">
                <a:solidFill>
                  <a:srgbClr val="ED1E79"/>
                </a:solidFill>
              </a:rPr>
              <a:t>Σ</a:t>
            </a:r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CC0BFA-0EEC-4C8D-84CD-18E99B7970DB}"/>
              </a:ext>
            </a:extLst>
          </p:cNvPr>
          <p:cNvSpPr txBox="1"/>
          <p:nvPr/>
        </p:nvSpPr>
        <p:spPr>
          <a:xfrm>
            <a:off x="510460" y="4322890"/>
            <a:ext cx="653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 </a:t>
            </a:r>
            <a:r>
              <a:rPr lang="en-US" sz="1600" dirty="0" err="1"/>
              <a:t>tx</a:t>
            </a:r>
            <a:endParaRPr lang="en-US" sz="1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0BEA7B-E589-4CE4-8DA6-93CAEC6EC49C}"/>
              </a:ext>
            </a:extLst>
          </p:cNvPr>
          <p:cNvSpPr txBox="1"/>
          <p:nvPr/>
        </p:nvSpPr>
        <p:spPr>
          <a:xfrm rot="5400000">
            <a:off x="634164" y="3960292"/>
            <a:ext cx="56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EDDCEA1F-D2A6-40CB-ADA4-79803E79D44D}"/>
              </a:ext>
            </a:extLst>
          </p:cNvPr>
          <p:cNvSpPr/>
          <p:nvPr/>
        </p:nvSpPr>
        <p:spPr>
          <a:xfrm>
            <a:off x="4770762" y="1679337"/>
            <a:ext cx="1979802" cy="351323"/>
          </a:xfrm>
          <a:prstGeom prst="wedgeRectCallout">
            <a:avLst>
              <a:gd name="adj1" fmla="val -47570"/>
              <a:gd name="adj2" fmla="val 10548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H(n, n, </a:t>
            </a:r>
            <a:r>
              <a:rPr lang="en-US" sz="1600" dirty="0" err="1">
                <a:solidFill>
                  <a:schemeClr val="tx1"/>
                </a:solidFill>
              </a:rPr>
              <a:t>apk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114D55E6-48F9-4CC5-A690-21422A51E15A}"/>
              </a:ext>
            </a:extLst>
          </p:cNvPr>
          <p:cNvSpPr/>
          <p:nvPr/>
        </p:nvSpPr>
        <p:spPr>
          <a:xfrm>
            <a:off x="3072170" y="3530788"/>
            <a:ext cx="1256697" cy="351323"/>
          </a:xfrm>
          <a:prstGeom prst="wedgeRectCallout">
            <a:avLst>
              <a:gd name="adj1" fmla="val -49265"/>
              <a:gd name="adj2" fmla="val -11658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95959"/>
                </a:solidFill>
              </a:rPr>
              <a:t>s</a:t>
            </a:r>
            <a:r>
              <a:rPr lang="en-US" sz="1600" baseline="-25000" dirty="0">
                <a:solidFill>
                  <a:srgbClr val="595959"/>
                </a:solidFill>
              </a:rPr>
              <a:t>1</a:t>
            </a:r>
            <a:r>
              <a:rPr lang="en-US" sz="1600" dirty="0">
                <a:solidFill>
                  <a:srgbClr val="595959"/>
                </a:solidFill>
              </a:rPr>
              <a:t>,…,</a:t>
            </a:r>
            <a:r>
              <a:rPr lang="en-US" sz="1600" dirty="0" err="1">
                <a:solidFill>
                  <a:srgbClr val="595959"/>
                </a:solidFill>
              </a:rPr>
              <a:t>s</a:t>
            </a:r>
            <a:r>
              <a:rPr lang="en-US" sz="1600" baseline="-25000" dirty="0" err="1">
                <a:solidFill>
                  <a:srgbClr val="595959"/>
                </a:solidFill>
              </a:rPr>
              <a:t>n</a:t>
            </a:r>
            <a:endParaRPr lang="en-US" sz="1600" dirty="0">
              <a:solidFill>
                <a:srgbClr val="595959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A2AADAF-DD83-4FF0-AEE5-B4B6101AAFE9}"/>
              </a:ext>
            </a:extLst>
          </p:cNvPr>
          <p:cNvCxnSpPr>
            <a:cxnSpLocks/>
          </p:cNvCxnSpPr>
          <p:nvPr/>
        </p:nvCxnSpPr>
        <p:spPr>
          <a:xfrm>
            <a:off x="3342168" y="3736066"/>
            <a:ext cx="748569" cy="0"/>
          </a:xfrm>
          <a:prstGeom prst="line">
            <a:avLst/>
          </a:prstGeom>
          <a:ln w="22225">
            <a:solidFill>
              <a:srgbClr val="ED1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86E9B0C5-B02E-4EC5-831B-19D2C0A3579A}"/>
              </a:ext>
            </a:extLst>
          </p:cNvPr>
          <p:cNvSpPr/>
          <p:nvPr/>
        </p:nvSpPr>
        <p:spPr>
          <a:xfrm>
            <a:off x="1218040" y="4338337"/>
            <a:ext cx="1027636" cy="687812"/>
          </a:xfrm>
          <a:prstGeom prst="wedgeRoundRectCallout">
            <a:avLst>
              <a:gd name="adj1" fmla="val -139627"/>
              <a:gd name="adj2" fmla="val -1680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cs typeface="Arial"/>
              </a:rPr>
              <a:t>1 group </a:t>
            </a:r>
            <a:br>
              <a:rPr lang="en-US" sz="1600" dirty="0">
                <a:solidFill>
                  <a:srgbClr val="000000"/>
                </a:solidFill>
                <a:cs typeface="Arial"/>
              </a:rPr>
            </a:br>
            <a:r>
              <a:rPr lang="en-US" sz="1600" dirty="0">
                <a:solidFill>
                  <a:srgbClr val="000000"/>
                </a:solidFill>
                <a:cs typeface="Arial"/>
              </a:rPr>
              <a:t>element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4BFD13-E61A-43E0-B727-A502DD26A3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0825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2731</TotalTime>
  <Words>2132</Words>
  <Application>Microsoft Office PowerPoint</Application>
  <PresentationFormat>On-screen Show (16:9)</PresentationFormat>
  <Paragraphs>506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Symbol</vt:lpstr>
      <vt:lpstr>Cambria Math</vt:lpstr>
      <vt:lpstr>Verdana</vt:lpstr>
      <vt:lpstr>Roboto</vt:lpstr>
      <vt:lpstr>Simple Light</vt:lpstr>
      <vt:lpstr>PowerPoint Presentation</vt:lpstr>
      <vt:lpstr>Bitcoin Transactions (P2PKH, simplified)</vt:lpstr>
      <vt:lpstr>Bitcoin Transactions (P2PKH, simplified)</vt:lpstr>
      <vt:lpstr>What multi-signatures can do for you</vt:lpstr>
      <vt:lpstr>What aggregate multi-signatures can do for you</vt:lpstr>
      <vt:lpstr>Multisig address</vt:lpstr>
      <vt:lpstr>What multi-signatures can do for you</vt:lpstr>
      <vt:lpstr>What aggregate multi-signatures can do for you</vt:lpstr>
      <vt:lpstr>What aggregate multi-signatures can do for you</vt:lpstr>
      <vt:lpstr>What accountable-subgroup multi-signatures can do</vt:lpstr>
      <vt:lpstr>What partially aggregate ASM can do for you</vt:lpstr>
      <vt:lpstr>Witness size per block</vt:lpstr>
      <vt:lpstr>This talk</vt:lpstr>
      <vt:lpstr>Background: Discrete logarithms and pairings</vt:lpstr>
      <vt:lpstr>Discrete logarithms and pairings</vt:lpstr>
      <vt:lpstr>Discrete logarithms and pairings</vt:lpstr>
      <vt:lpstr>BLS signatures  and rogue-key attacks</vt:lpstr>
      <vt:lpstr>BLS signatures [Boneh-Lynn-Shacham 2001]</vt:lpstr>
      <vt:lpstr>Composing BLS signatures</vt:lpstr>
      <vt:lpstr>Composing BLS signatures</vt:lpstr>
      <vt:lpstr>Rogue-key attacks</vt:lpstr>
      <vt:lpstr>Secure multi-signatures with key aggregation</vt:lpstr>
      <vt:lpstr>Multi-signatures from pairings (MSP)</vt:lpstr>
      <vt:lpstr>Multi-signatures from pairings (MSP)</vt:lpstr>
      <vt:lpstr>Multi-signatures from pairings (MSP)</vt:lpstr>
      <vt:lpstr>Aggregate multi-signatures from pairings (AMSP)</vt:lpstr>
      <vt:lpstr>Aggregate multi-signatures from pairings (AMSP)</vt:lpstr>
      <vt:lpstr>Interactive multi-signatures from DL (MSDL)</vt:lpstr>
      <vt:lpstr>Interactive multi-signatures from DL (MSDL)</vt:lpstr>
      <vt:lpstr>Accountable-subgroup  multi-signatures</vt:lpstr>
      <vt:lpstr>Brute-force t-out-of-n Multisig [Maxwell-PSW 2018]</vt:lpstr>
      <vt:lpstr>Can we handle arbitrary t-out-of-n?</vt:lpstr>
      <vt:lpstr>Our ASM scheme</vt:lpstr>
      <vt:lpstr>Our ASM scheme</vt:lpstr>
      <vt:lpstr>The case for proofs of possession (PoPs)</vt:lpstr>
      <vt:lpstr>Conclusion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Neven</dc:creator>
  <cp:lastModifiedBy>Gregory Neven</cp:lastModifiedBy>
  <cp:revision>146</cp:revision>
  <dcterms:created xsi:type="dcterms:W3CDTF">2018-10-03T11:23:44Z</dcterms:created>
  <dcterms:modified xsi:type="dcterms:W3CDTF">2018-10-06T01:04:58Z</dcterms:modified>
</cp:coreProperties>
</file>